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7" r:id="rId5"/>
    <p:sldId id="260" r:id="rId6"/>
    <p:sldId id="263" r:id="rId7"/>
    <p:sldId id="261" r:id="rId8"/>
    <p:sldId id="264" r:id="rId9"/>
    <p:sldId id="262" r:id="rId10"/>
    <p:sldId id="296" r:id="rId11"/>
    <p:sldId id="297" r:id="rId12"/>
    <p:sldId id="310" r:id="rId13"/>
    <p:sldId id="257" r:id="rId14"/>
    <p:sldId id="265" r:id="rId15"/>
    <p:sldId id="266" r:id="rId16"/>
    <p:sldId id="309" r:id="rId17"/>
    <p:sldId id="311" r:id="rId18"/>
    <p:sldId id="274" r:id="rId19"/>
    <p:sldId id="268" r:id="rId20"/>
    <p:sldId id="269" r:id="rId21"/>
    <p:sldId id="307" r:id="rId22"/>
    <p:sldId id="308" r:id="rId23"/>
    <p:sldId id="275" r:id="rId24"/>
    <p:sldId id="291" r:id="rId25"/>
    <p:sldId id="295" r:id="rId26"/>
    <p:sldId id="292" r:id="rId27"/>
    <p:sldId id="293" r:id="rId28"/>
    <p:sldId id="294" r:id="rId29"/>
    <p:sldId id="277" r:id="rId30"/>
    <p:sldId id="312" r:id="rId31"/>
    <p:sldId id="314" r:id="rId32"/>
    <p:sldId id="313" r:id="rId33"/>
    <p:sldId id="289" r:id="rId34"/>
    <p:sldId id="286" r:id="rId35"/>
    <p:sldId id="288" r:id="rId36"/>
    <p:sldId id="287" r:id="rId37"/>
    <p:sldId id="290" r:id="rId38"/>
    <p:sldId id="276" r:id="rId39"/>
    <p:sldId id="273" r:id="rId40"/>
    <p:sldId id="270" r:id="rId41"/>
    <p:sldId id="271" r:id="rId42"/>
    <p:sldId id="272" r:id="rId43"/>
    <p:sldId id="27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1" d="100"/>
          <a:sy n="71" d="100"/>
        </p:scale>
        <p:origin x="-1542" y="-444"/>
      </p:cViewPr>
      <p:guideLst>
        <p:guide orient="horz" pos="2160"/>
        <p:guide pos="2880"/>
      </p:guideLst>
    </p:cSldViewPr>
  </p:slideViewPr>
  <p:notesTextViewPr>
    <p:cViewPr>
      <p:scale>
        <a:sx n="1" d="1"/>
        <a:sy n="1" d="1"/>
      </p:scale>
      <p:origin x="0" y="0"/>
    </p:cViewPr>
  </p:notesTextViewPr>
  <p:sorterViewPr>
    <p:cViewPr>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3.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5F63FF-E773-4017-BDCE-CBA5C80DF99C}"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26916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F63FF-E773-4017-BDCE-CBA5C80DF99C}"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118654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F63FF-E773-4017-BDCE-CBA5C80DF99C}"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410449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F63FF-E773-4017-BDCE-CBA5C80DF99C}"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190844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F63FF-E773-4017-BDCE-CBA5C80DF99C}"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265421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F63FF-E773-4017-BDCE-CBA5C80DF99C}"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382147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5F63FF-E773-4017-BDCE-CBA5C80DF99C}" type="datetimeFigureOut">
              <a:rPr lang="en-US" smtClean="0"/>
              <a:t>6/26/2012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415945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5F63FF-E773-4017-BDCE-CBA5C80DF99C}" type="datetimeFigureOut">
              <a:rPr lang="en-US" smtClean="0"/>
              <a:t>6/26/2012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115553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F63FF-E773-4017-BDCE-CBA5C80DF99C}" type="datetimeFigureOut">
              <a:rPr lang="en-US" smtClean="0"/>
              <a:t>6/26/2012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28577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F63FF-E773-4017-BDCE-CBA5C80DF99C}"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97974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F63FF-E773-4017-BDCE-CBA5C80DF99C}"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44DD0-FE5D-48F8-BD6A-B3C145094868}" type="slidenum">
              <a:rPr lang="en-US" smtClean="0"/>
              <a:t>‹#›</a:t>
            </a:fld>
            <a:endParaRPr lang="en-US"/>
          </a:p>
        </p:txBody>
      </p:sp>
    </p:spTree>
    <p:extLst>
      <p:ext uri="{BB962C8B-B14F-4D97-AF65-F5344CB8AC3E}">
        <p14:creationId xmlns:p14="http://schemas.microsoft.com/office/powerpoint/2010/main" val="401467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F63FF-E773-4017-BDCE-CBA5C80DF99C}" type="datetimeFigureOut">
              <a:rPr lang="en-US" smtClean="0"/>
              <a:t>6/26/2012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44DD0-FE5D-48F8-BD6A-B3C145094868}" type="slidenum">
              <a:rPr lang="en-US" smtClean="0"/>
              <a:t>‹#›</a:t>
            </a:fld>
            <a:endParaRPr lang="en-US"/>
          </a:p>
        </p:txBody>
      </p:sp>
    </p:spTree>
    <p:extLst>
      <p:ext uri="{BB962C8B-B14F-4D97-AF65-F5344CB8AC3E}">
        <p14:creationId xmlns:p14="http://schemas.microsoft.com/office/powerpoint/2010/main" val="330776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47.xml.rels><?xml version="1.0" encoding="UTF-8" standalone="yes"?>
<Relationships xmlns="http://schemas.openxmlformats.org/package/2006/relationships"><Relationship Id="rId3" Type="http://schemas.openxmlformats.org/officeDocument/2006/relationships/hyperlink" Target="mailto:msunardi@cecs.pdx.edu" TargetMode="External"/><Relationship Id="rId2" Type="http://schemas.openxmlformats.org/officeDocument/2006/relationships/hyperlink" Target="mailto:oqmohsin@gmail.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effectLst>
                  <a:outerShdw blurRad="38100" dist="38100" dir="2700000" algn="tl">
                    <a:srgbClr val="000000">
                      <a:alpha val="43137"/>
                    </a:srgbClr>
                  </a:outerShdw>
                </a:effectLst>
              </a:rPr>
              <a:t>A Pair of Guide Robots </a:t>
            </a:r>
            <a:r>
              <a:rPr lang="en-US" sz="5400" b="1" dirty="0" smtClean="0">
                <a:effectLst>
                  <a:outerShdw blurRad="38100" dist="38100" dir="2700000" algn="tl">
                    <a:srgbClr val="000000">
                      <a:alpha val="43137"/>
                    </a:srgbClr>
                  </a:outerShdw>
                </a:effectLst>
              </a:rPr>
              <a:t>for MCECS</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953000"/>
            <a:ext cx="6400800" cy="685800"/>
          </a:xfrm>
        </p:spPr>
        <p:txBody>
          <a:bodyPr>
            <a:noAutofit/>
          </a:bodyPr>
          <a:lstStyle/>
          <a:p>
            <a:r>
              <a:rPr lang="en-US" sz="4000" b="1" dirty="0" err="1" smtClean="0">
                <a:effectLst>
                  <a:outerShdw blurRad="38100" dist="38100" dir="2700000" algn="tl">
                    <a:srgbClr val="000000">
                      <a:alpha val="43137"/>
                    </a:srgbClr>
                  </a:outerShdw>
                </a:effectLst>
              </a:rPr>
              <a:t>Marek</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Perkowski</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717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686800" cy="5943600"/>
          </a:xfrm>
        </p:spPr>
        <p:txBody>
          <a:bodyPr>
            <a:normAutofit fontScale="92500" lnSpcReduction="20000"/>
          </a:bodyPr>
          <a:lstStyle/>
          <a:p>
            <a:pPr marL="914400" lvl="2" indent="0">
              <a:buNone/>
            </a:pPr>
            <a:r>
              <a:rPr lang="en-US" sz="2600" b="1" u="sng" dirty="0" smtClean="0">
                <a:solidFill>
                  <a:srgbClr val="FF0000"/>
                </a:solidFill>
                <a:effectLst>
                  <a:outerShdw blurRad="38100" dist="38100" dir="2700000" algn="tl">
                    <a:srgbClr val="000000">
                      <a:alpha val="43137"/>
                    </a:srgbClr>
                  </a:outerShdw>
                </a:effectLst>
              </a:rPr>
              <a:t>10. </a:t>
            </a:r>
            <a:r>
              <a:rPr lang="en-US" sz="2600" b="1" dirty="0" smtClean="0">
                <a:solidFill>
                  <a:srgbClr val="FF0000"/>
                </a:solidFill>
                <a:effectLst>
                  <a:outerShdw blurRad="38100" dist="38100" dir="2700000" algn="tl">
                    <a:srgbClr val="000000">
                      <a:alpha val="43137"/>
                    </a:srgbClr>
                  </a:outerShdw>
                </a:effectLst>
              </a:rPr>
              <a:t>      </a:t>
            </a:r>
            <a:r>
              <a:rPr lang="en-US" sz="2600" b="1" u="sng" dirty="0" smtClean="0">
                <a:solidFill>
                  <a:srgbClr val="FF0000"/>
                </a:solidFill>
                <a:effectLst>
                  <a:outerShdw blurRad="38100" dist="38100" dir="2700000" algn="tl">
                    <a:srgbClr val="000000">
                      <a:alpha val="43137"/>
                    </a:srgbClr>
                  </a:outerShdw>
                </a:effectLst>
              </a:rPr>
              <a:t>Integration. </a:t>
            </a:r>
          </a:p>
          <a:p>
            <a:pPr marL="1828800" lvl="3" indent="-457200">
              <a:buFont typeface="+mj-lt"/>
              <a:buAutoNum type="arabicPeriod"/>
            </a:pPr>
            <a:r>
              <a:rPr lang="en-US" dirty="0" smtClean="0"/>
              <a:t>The </a:t>
            </a:r>
            <a:r>
              <a:rPr lang="en-US" dirty="0"/>
              <a:t>control of all </a:t>
            </a:r>
            <a:r>
              <a:rPr lang="en-US" dirty="0" smtClean="0"/>
              <a:t>software </a:t>
            </a:r>
            <a:r>
              <a:rPr lang="en-US" dirty="0"/>
              <a:t>components will be synchronized using a system which will be developed by the project team. </a:t>
            </a:r>
            <a:endParaRPr lang="en-US" dirty="0" smtClean="0"/>
          </a:p>
          <a:p>
            <a:pPr marL="1828800" lvl="3" indent="-457200">
              <a:buFont typeface="+mj-lt"/>
              <a:buAutoNum type="arabicPeriod"/>
            </a:pPr>
            <a:endParaRPr lang="en-US" dirty="0"/>
          </a:p>
          <a:p>
            <a:pPr marL="1828800" lvl="3" indent="-457200">
              <a:buFont typeface="+mj-lt"/>
              <a:buAutoNum type="arabicPeriod"/>
            </a:pPr>
            <a:r>
              <a:rPr lang="en-US" dirty="0" smtClean="0"/>
              <a:t>The </a:t>
            </a:r>
            <a:r>
              <a:rPr lang="en-US" dirty="0"/>
              <a:t>integrating system will consist </a:t>
            </a:r>
            <a:r>
              <a:rPr lang="en-US" dirty="0" smtClean="0"/>
              <a:t>of:</a:t>
            </a:r>
          </a:p>
          <a:p>
            <a:pPr marL="2286000" lvl="4" indent="-457200">
              <a:buFont typeface="+mj-lt"/>
              <a:buAutoNum type="arabicPeriod"/>
            </a:pPr>
            <a:r>
              <a:rPr lang="en-US" dirty="0" smtClean="0"/>
              <a:t>the </a:t>
            </a:r>
            <a:r>
              <a:rPr lang="en-US" dirty="0"/>
              <a:t>new robot architecture, </a:t>
            </a:r>
            <a:endParaRPr lang="en-US" dirty="0" smtClean="0"/>
          </a:p>
          <a:p>
            <a:pPr marL="2286000" lvl="4" indent="-457200">
              <a:buFont typeface="+mj-lt"/>
              <a:buAutoNum type="arabicPeriod"/>
            </a:pPr>
            <a:r>
              <a:rPr lang="en-US" dirty="0" smtClean="0"/>
              <a:t>the </a:t>
            </a:r>
            <a:r>
              <a:rPr lang="en-US" dirty="0"/>
              <a:t>learning system, </a:t>
            </a:r>
            <a:endParaRPr lang="en-US" dirty="0" smtClean="0"/>
          </a:p>
          <a:p>
            <a:pPr marL="2286000" lvl="4" indent="-457200">
              <a:buFont typeface="+mj-lt"/>
              <a:buAutoNum type="arabicPeriod"/>
            </a:pPr>
            <a:r>
              <a:rPr lang="en-US" dirty="0" smtClean="0"/>
              <a:t>the </a:t>
            </a:r>
            <a:r>
              <a:rPr lang="en-US" dirty="0"/>
              <a:t>navigation and mapping system, </a:t>
            </a:r>
            <a:endParaRPr lang="en-US" dirty="0" smtClean="0"/>
          </a:p>
          <a:p>
            <a:pPr marL="2286000" lvl="4" indent="-457200">
              <a:buFont typeface="+mj-lt"/>
              <a:buAutoNum type="arabicPeriod"/>
            </a:pPr>
            <a:r>
              <a:rPr lang="en-US" dirty="0" smtClean="0"/>
              <a:t>the </a:t>
            </a:r>
            <a:r>
              <a:rPr lang="en-US" dirty="0"/>
              <a:t>adaptive behavior, and </a:t>
            </a:r>
            <a:endParaRPr lang="en-US" dirty="0" smtClean="0"/>
          </a:p>
          <a:p>
            <a:pPr marL="2286000" lvl="4" indent="-457200">
              <a:buFont typeface="+mj-lt"/>
              <a:buAutoNum type="arabicPeriod"/>
            </a:pPr>
            <a:r>
              <a:rPr lang="en-US" dirty="0" smtClean="0"/>
              <a:t>novel </a:t>
            </a:r>
            <a:r>
              <a:rPr lang="en-US" dirty="0"/>
              <a:t>approaches for generating new expressive behaviors and facial gestures. </a:t>
            </a:r>
            <a:endParaRPr lang="en-US" dirty="0" smtClean="0"/>
          </a:p>
          <a:p>
            <a:pPr marL="914400" lvl="2" indent="0">
              <a:buNone/>
            </a:pPr>
            <a:r>
              <a:rPr lang="en-US" dirty="0" smtClean="0"/>
              <a:t>11.     </a:t>
            </a:r>
            <a:r>
              <a:rPr lang="en-US" b="1" u="sng" dirty="0" smtClean="0">
                <a:solidFill>
                  <a:srgbClr val="FF0000"/>
                </a:solidFill>
                <a:effectLst>
                  <a:outerShdw blurRad="38100" dist="38100" dir="2700000" algn="tl">
                    <a:srgbClr val="000000">
                      <a:alpha val="43137"/>
                    </a:srgbClr>
                  </a:outerShdw>
                </a:effectLst>
              </a:rPr>
              <a:t>Innovation.</a:t>
            </a:r>
          </a:p>
          <a:p>
            <a:pPr marL="1828800" lvl="3" indent="-457200">
              <a:buFont typeface="+mj-lt"/>
              <a:buAutoNum type="arabicPeriod"/>
            </a:pPr>
            <a:r>
              <a:rPr lang="en-US" dirty="0" smtClean="0"/>
              <a:t>Among </a:t>
            </a:r>
            <a:r>
              <a:rPr lang="en-US" dirty="0"/>
              <a:t>leading universities in the field such as MIT, Carnegie Mellon University, and Stanford. </a:t>
            </a:r>
            <a:endParaRPr lang="en-US" dirty="0" smtClean="0"/>
          </a:p>
          <a:p>
            <a:pPr marL="1828800" lvl="3" indent="-457200">
              <a:buFont typeface="+mj-lt"/>
              <a:buAutoNum type="arabicPeriod"/>
            </a:pPr>
            <a:r>
              <a:rPr lang="en-US" dirty="0" smtClean="0"/>
              <a:t>So </a:t>
            </a:r>
            <a:r>
              <a:rPr lang="en-US" dirty="0"/>
              <a:t>far, only top U.S. universities have built this kind of robots, and our robot will be more advanced in the area of expressing its “emotions”, language communication and recognizing emotions of the </a:t>
            </a:r>
            <a:r>
              <a:rPr lang="en-US" dirty="0" smtClean="0"/>
              <a:t>visitors.</a:t>
            </a:r>
          </a:p>
          <a:p>
            <a:pPr marL="1828800" lvl="3" indent="-457200">
              <a:buFont typeface="+mj-lt"/>
              <a:buAutoNum type="arabicPeriod"/>
            </a:pPr>
            <a:r>
              <a:rPr lang="en-US" dirty="0" smtClean="0"/>
              <a:t>Additionally</a:t>
            </a:r>
            <a:r>
              <a:rPr lang="en-US" dirty="0"/>
              <a:t>, MCECS-BOT would be the primary platform for human-robot interaction research, particularly in the application of: Robot Theatre, </a:t>
            </a:r>
            <a:r>
              <a:rPr lang="en-US" dirty="0" err="1"/>
              <a:t>tele</a:t>
            </a:r>
            <a:r>
              <a:rPr lang="en-US" dirty="0"/>
              <a:t>-presence, assistive robotics, and social robotics. </a:t>
            </a:r>
          </a:p>
        </p:txBody>
      </p:sp>
      <p:sp>
        <p:nvSpPr>
          <p:cNvPr id="4" name="Title 1"/>
          <p:cNvSpPr txBox="1">
            <a:spLocks/>
          </p:cNvSpPr>
          <p:nvPr/>
        </p:nvSpPr>
        <p:spPr>
          <a:xfrm>
            <a:off x="457200" y="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sz="3600" b="1" u="sng" dirty="0" smtClean="0"/>
              <a:t>Planned Features.</a:t>
            </a:r>
            <a:endParaRPr lang="en-US" sz="3600" dirty="0"/>
          </a:p>
        </p:txBody>
      </p:sp>
    </p:spTree>
    <p:extLst>
      <p:ext uri="{BB962C8B-B14F-4D97-AF65-F5344CB8AC3E}">
        <p14:creationId xmlns:p14="http://schemas.microsoft.com/office/powerpoint/2010/main" val="397422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686800" cy="5943600"/>
          </a:xfrm>
        </p:spPr>
        <p:txBody>
          <a:bodyPr>
            <a:normAutofit/>
          </a:bodyPr>
          <a:lstStyle/>
          <a:p>
            <a:pPr marL="914400" lvl="2" indent="0">
              <a:buNone/>
            </a:pPr>
            <a:r>
              <a:rPr lang="en-US" sz="2600" b="1" u="sng" dirty="0" smtClean="0">
                <a:solidFill>
                  <a:srgbClr val="FF0000"/>
                </a:solidFill>
                <a:effectLst>
                  <a:outerShdw blurRad="38100" dist="38100" dir="2700000" algn="tl">
                    <a:srgbClr val="000000">
                      <a:alpha val="43137"/>
                    </a:srgbClr>
                  </a:outerShdw>
                </a:effectLst>
              </a:rPr>
              <a:t>12</a:t>
            </a:r>
            <a:r>
              <a:rPr lang="en-US" dirty="0" smtClean="0"/>
              <a:t>      </a:t>
            </a:r>
            <a:r>
              <a:rPr lang="en-US" b="1" u="sng" dirty="0" smtClean="0">
                <a:solidFill>
                  <a:srgbClr val="FF0000"/>
                </a:solidFill>
                <a:effectLst>
                  <a:outerShdw blurRad="38100" dist="38100" dir="2700000" algn="tl">
                    <a:srgbClr val="000000">
                      <a:alpha val="43137"/>
                    </a:srgbClr>
                  </a:outerShdw>
                </a:effectLst>
              </a:rPr>
              <a:t>Research.</a:t>
            </a:r>
          </a:p>
          <a:p>
            <a:pPr marL="1828800" lvl="3" indent="-457200">
              <a:buFont typeface="+mj-lt"/>
              <a:buAutoNum type="arabicPeriod"/>
            </a:pPr>
            <a:r>
              <a:rPr lang="en-US" dirty="0" smtClean="0"/>
              <a:t>Computer </a:t>
            </a:r>
            <a:r>
              <a:rPr lang="en-US" dirty="0"/>
              <a:t>vision, </a:t>
            </a:r>
            <a:endParaRPr lang="en-US" dirty="0" smtClean="0"/>
          </a:p>
          <a:p>
            <a:pPr marL="1828800" lvl="3" indent="-457200">
              <a:buFont typeface="+mj-lt"/>
              <a:buAutoNum type="arabicPeriod"/>
            </a:pPr>
            <a:r>
              <a:rPr lang="en-US" dirty="0" smtClean="0"/>
              <a:t>Autonomous </a:t>
            </a:r>
            <a:r>
              <a:rPr lang="en-US" dirty="0"/>
              <a:t>navigation, </a:t>
            </a:r>
            <a:endParaRPr lang="en-US" dirty="0" smtClean="0"/>
          </a:p>
          <a:p>
            <a:pPr marL="1828800" lvl="3" indent="-457200">
              <a:buFont typeface="+mj-lt"/>
              <a:buAutoNum type="arabicPeriod"/>
            </a:pPr>
            <a:r>
              <a:rPr lang="en-US" dirty="0" smtClean="0"/>
              <a:t>Natural </a:t>
            </a:r>
            <a:r>
              <a:rPr lang="en-US" dirty="0"/>
              <a:t>language processing, </a:t>
            </a:r>
            <a:endParaRPr lang="en-US" dirty="0" smtClean="0"/>
          </a:p>
          <a:p>
            <a:pPr marL="1828800" lvl="3" indent="-457200">
              <a:buFont typeface="+mj-lt"/>
              <a:buAutoNum type="arabicPeriod"/>
            </a:pPr>
            <a:r>
              <a:rPr lang="en-US" dirty="0" smtClean="0"/>
              <a:t>Speech </a:t>
            </a:r>
            <a:r>
              <a:rPr lang="en-US" dirty="0"/>
              <a:t>recognition and synthesis, </a:t>
            </a:r>
            <a:endParaRPr lang="en-US" dirty="0" smtClean="0"/>
          </a:p>
          <a:p>
            <a:pPr marL="1828800" lvl="3" indent="-457200">
              <a:buFont typeface="+mj-lt"/>
              <a:buAutoNum type="arabicPeriod"/>
            </a:pPr>
            <a:r>
              <a:rPr lang="en-US" dirty="0" smtClean="0"/>
              <a:t>Machine </a:t>
            </a:r>
            <a:r>
              <a:rPr lang="en-US" dirty="0"/>
              <a:t>learning, </a:t>
            </a:r>
            <a:endParaRPr lang="en-US" dirty="0" smtClean="0"/>
          </a:p>
          <a:p>
            <a:pPr marL="1828800" lvl="3" indent="-457200">
              <a:buFont typeface="+mj-lt"/>
              <a:buAutoNum type="arabicPeriod"/>
            </a:pPr>
            <a:r>
              <a:rPr lang="en-US" dirty="0" smtClean="0"/>
              <a:t>Kinematics</a:t>
            </a:r>
            <a:r>
              <a:rPr lang="en-US" dirty="0"/>
              <a:t>, </a:t>
            </a:r>
            <a:endParaRPr lang="en-US" dirty="0" smtClean="0"/>
          </a:p>
          <a:p>
            <a:pPr marL="1828800" lvl="3" indent="-457200">
              <a:buFont typeface="+mj-lt"/>
              <a:buAutoNum type="arabicPeriod"/>
            </a:pPr>
            <a:r>
              <a:rPr lang="en-US" dirty="0" smtClean="0"/>
              <a:t>Aesthetics,</a:t>
            </a:r>
          </a:p>
          <a:p>
            <a:pPr marL="1828800" lvl="3" indent="-457200">
              <a:buFont typeface="+mj-lt"/>
              <a:buAutoNum type="arabicPeriod"/>
            </a:pPr>
            <a:r>
              <a:rPr lang="en-US" dirty="0" smtClean="0"/>
              <a:t>Reasoning with Intelligent data bases.</a:t>
            </a:r>
          </a:p>
          <a:p>
            <a:pPr marL="1828800" lvl="3" indent="-457200">
              <a:buFont typeface="+mj-lt"/>
              <a:buAutoNum type="arabicPeriod"/>
            </a:pPr>
            <a:r>
              <a:rPr lang="en-US" dirty="0" smtClean="0"/>
              <a:t>Multi-disciplinary </a:t>
            </a:r>
            <a:r>
              <a:rPr lang="en-US" dirty="0"/>
              <a:t>research collaboration projects.</a:t>
            </a:r>
          </a:p>
          <a:p>
            <a:pPr marL="514350" indent="-514350">
              <a:buFont typeface="+mj-lt"/>
              <a:buAutoNum type="arabicPeriod"/>
            </a:pPr>
            <a:endParaRPr lang="en-US" dirty="0"/>
          </a:p>
        </p:txBody>
      </p:sp>
      <p:sp>
        <p:nvSpPr>
          <p:cNvPr id="4" name="Title 1"/>
          <p:cNvSpPr txBox="1">
            <a:spLocks/>
          </p:cNvSpPr>
          <p:nvPr/>
        </p:nvSpPr>
        <p:spPr>
          <a:xfrm>
            <a:off x="457200" y="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sz="3600" b="1" u="sng" dirty="0" smtClean="0"/>
              <a:t>Necessary Research.</a:t>
            </a:r>
            <a:endParaRPr lang="en-US" sz="3600" dirty="0"/>
          </a:p>
        </p:txBody>
      </p:sp>
    </p:spTree>
    <p:extLst>
      <p:ext uri="{BB962C8B-B14F-4D97-AF65-F5344CB8AC3E}">
        <p14:creationId xmlns:p14="http://schemas.microsoft.com/office/powerpoint/2010/main" val="268571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GUIDE_BOT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267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57200" y="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sz="3600" b="1" u="sng" dirty="0" smtClean="0"/>
              <a:t>First Prototype of the </a:t>
            </a:r>
            <a:r>
              <a:rPr lang="en-US" sz="3600" b="1" u="sng" dirty="0" err="1" smtClean="0"/>
              <a:t>GUIDE_Bot</a:t>
            </a:r>
            <a:r>
              <a:rPr lang="en-US" sz="3600" b="1" u="sng" dirty="0" smtClean="0"/>
              <a:t>.</a:t>
            </a:r>
            <a:endParaRPr lang="en-US" sz="3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72" t="21333" r="17089" b="12608"/>
          <a:stretch/>
        </p:blipFill>
        <p:spPr bwMode="auto">
          <a:xfrm>
            <a:off x="457200" y="576518"/>
            <a:ext cx="7467600" cy="626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45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b="1" dirty="0" smtClean="0">
                <a:effectLst>
                  <a:outerShdw blurRad="38100" dist="38100" dir="2700000" algn="tl">
                    <a:srgbClr val="000000">
                      <a:alpha val="43137"/>
                    </a:srgbClr>
                  </a:outerShdw>
                </a:effectLst>
              </a:rPr>
              <a:t>The </a:t>
            </a:r>
            <a:r>
              <a:rPr lang="en-US" sz="2800" b="1" dirty="0" err="1">
                <a:effectLst>
                  <a:outerShdw blurRad="38100" dist="38100" dir="2700000" algn="tl">
                    <a:srgbClr val="000000">
                      <a:alpha val="43137"/>
                    </a:srgbClr>
                  </a:outerShdw>
                </a:effectLst>
              </a:rPr>
              <a:t>GuideBot</a:t>
            </a:r>
            <a:r>
              <a:rPr lang="en-US" sz="2800" b="1" dirty="0">
                <a:effectLst>
                  <a:outerShdw blurRad="38100" dist="38100" dir="2700000" algn="tl">
                    <a:srgbClr val="000000">
                      <a:alpha val="43137"/>
                    </a:srgbClr>
                  </a:outerShdw>
                </a:effectLst>
              </a:rPr>
              <a:t> in action – avoiding an obstacle (the bag) and returning to the original path</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305800" cy="5257800"/>
          </a:xfrm>
          <a:prstGeom prst="rect">
            <a:avLst/>
          </a:prstGeom>
          <a:noFill/>
          <a:ln>
            <a:noFill/>
          </a:ln>
        </p:spPr>
      </p:pic>
    </p:spTree>
    <p:extLst>
      <p:ext uri="{BB962C8B-B14F-4D97-AF65-F5344CB8AC3E}">
        <p14:creationId xmlns:p14="http://schemas.microsoft.com/office/powerpoint/2010/main" val="146553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VISION HARDWARE</a:t>
            </a:r>
            <a:br>
              <a:rPr lang="en-US" dirty="0" smtClean="0"/>
            </a:br>
            <a:r>
              <a:rPr lang="en-US" dirty="0" smtClean="0"/>
              <a:t>Microsoft Kinect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934200" cy="4876800"/>
          </a:xfrm>
          <a:prstGeom prst="rect">
            <a:avLst/>
          </a:prstGeom>
          <a:noFill/>
          <a:ln>
            <a:noFill/>
          </a:ln>
        </p:spPr>
      </p:pic>
    </p:spTree>
    <p:extLst>
      <p:ext uri="{BB962C8B-B14F-4D97-AF65-F5344CB8AC3E}">
        <p14:creationId xmlns:p14="http://schemas.microsoft.com/office/powerpoint/2010/main" val="211043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Plans for GUIDE_BOT expansions</a:t>
            </a:r>
            <a:endParaRPr lang="en-US" dirty="0"/>
          </a:p>
        </p:txBody>
      </p:sp>
      <p:sp>
        <p:nvSpPr>
          <p:cNvPr id="3" name="TextBox 2"/>
          <p:cNvSpPr txBox="1"/>
          <p:nvPr/>
        </p:nvSpPr>
        <p:spPr>
          <a:xfrm>
            <a:off x="533400" y="1676400"/>
            <a:ext cx="8001000" cy="3539430"/>
          </a:xfrm>
          <a:prstGeom prst="rect">
            <a:avLst/>
          </a:prstGeom>
          <a:noFill/>
        </p:spPr>
        <p:txBody>
          <a:bodyPr wrap="square" rtlCol="0">
            <a:spAutoFit/>
          </a:bodyPr>
          <a:lstStyle/>
          <a:p>
            <a:pPr marL="342900" indent="-342900">
              <a:buFont typeface="+mj-lt"/>
              <a:buAutoNum type="arabicPeriod"/>
            </a:pPr>
            <a:r>
              <a:rPr lang="en-US" sz="2800" dirty="0" smtClean="0"/>
              <a:t>Fix the sonar array, there should be two complete rings, top and bottom (hardware)</a:t>
            </a:r>
          </a:p>
          <a:p>
            <a:pPr marL="342900" indent="-342900">
              <a:buFont typeface="+mj-lt"/>
              <a:buAutoNum type="arabicPeriod"/>
            </a:pPr>
            <a:r>
              <a:rPr lang="en-US" sz="2800" dirty="0" smtClean="0"/>
              <a:t>Add the side sensors for close proximity to walls (hardware)</a:t>
            </a:r>
          </a:p>
          <a:p>
            <a:pPr marL="342900" indent="-342900">
              <a:buFont typeface="+mj-lt"/>
              <a:buAutoNum type="arabicPeriod"/>
            </a:pPr>
            <a:r>
              <a:rPr lang="en-US" sz="2800" dirty="0" smtClean="0"/>
              <a:t>Improve localization building from all sonars and integrate with proximity sensors</a:t>
            </a:r>
          </a:p>
          <a:p>
            <a:pPr marL="342900" indent="-342900">
              <a:buFont typeface="+mj-lt"/>
              <a:buAutoNum type="arabicPeriod"/>
            </a:pPr>
            <a:r>
              <a:rPr lang="en-US" sz="2800" dirty="0" smtClean="0"/>
              <a:t>Add head with neck</a:t>
            </a:r>
          </a:p>
          <a:p>
            <a:pPr marL="342900" indent="-342900">
              <a:buFont typeface="+mj-lt"/>
              <a:buAutoNum type="arabicPeriod"/>
            </a:pPr>
            <a:r>
              <a:rPr lang="en-US" sz="2800" dirty="0" smtClean="0"/>
              <a:t>Add second Kinect</a:t>
            </a:r>
            <a:endParaRPr lang="en-US" sz="2800" dirty="0"/>
          </a:p>
        </p:txBody>
      </p:sp>
    </p:spTree>
    <p:extLst>
      <p:ext uri="{BB962C8B-B14F-4D97-AF65-F5344CB8AC3E}">
        <p14:creationId xmlns:p14="http://schemas.microsoft.com/office/powerpoint/2010/main" val="289463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MCECS_BOT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564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Considerations about the </a:t>
            </a:r>
            <a:br>
              <a:rPr lang="en-US" sz="9600" b="1" dirty="0" smtClean="0">
                <a:solidFill>
                  <a:srgbClr val="FF0000"/>
                </a:solidFill>
                <a:effectLst>
                  <a:outerShdw blurRad="38100" dist="38100" dir="2700000" algn="tl">
                    <a:srgbClr val="000000">
                      <a:alpha val="43137"/>
                    </a:srgbClr>
                  </a:outerShdw>
                </a:effectLst>
              </a:rPr>
            </a:br>
            <a:r>
              <a:rPr lang="en-US" sz="9600" b="1" dirty="0" smtClean="0">
                <a:solidFill>
                  <a:srgbClr val="FF0000"/>
                </a:solidFill>
                <a:effectLst>
                  <a:outerShdw blurRad="38100" dist="38100" dir="2700000" algn="tl">
                    <a:srgbClr val="000000">
                      <a:alpha val="43137"/>
                    </a:srgbClr>
                  </a:outerShdw>
                </a:effectLst>
              </a:rPr>
              <a:t>BASE </a:t>
            </a:r>
            <a:r>
              <a:rPr lang="en-US" sz="9600" b="1" dirty="0" smtClean="0">
                <a:solidFill>
                  <a:srgbClr val="FF0000"/>
                </a:solidFill>
                <a:effectLst>
                  <a:outerShdw blurRad="38100" dist="38100" dir="2700000" algn="tl">
                    <a:srgbClr val="000000">
                      <a:alpha val="43137"/>
                    </a:srgbClr>
                  </a:outerShdw>
                </a:effectLst>
              </a:rPr>
              <a:t>OF THE </a:t>
            </a:r>
            <a:r>
              <a:rPr lang="en-US" sz="9600" b="1" dirty="0" smtClean="0">
                <a:solidFill>
                  <a:srgbClr val="FF0000"/>
                </a:solidFill>
                <a:effectLst>
                  <a:outerShdw blurRad="38100" dist="38100" dir="2700000" algn="tl">
                    <a:srgbClr val="000000">
                      <a:alpha val="43137"/>
                    </a:srgbClr>
                  </a:outerShdw>
                </a:effectLst>
              </a:rPr>
              <a:t>MCECS_BOT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092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64310" y="504825"/>
            <a:ext cx="6215380" cy="5848350"/>
          </a:xfrm>
          <a:prstGeom prst="rect">
            <a:avLst/>
          </a:prstGeom>
        </p:spPr>
      </p:pic>
    </p:spTree>
    <p:extLst>
      <p:ext uri="{BB962C8B-B14F-4D97-AF65-F5344CB8AC3E}">
        <p14:creationId xmlns:p14="http://schemas.microsoft.com/office/powerpoint/2010/main" val="273849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our projects</a:t>
            </a:r>
            <a:endParaRPr lang="en-US" dirty="0"/>
          </a:p>
        </p:txBody>
      </p:sp>
      <p:sp>
        <p:nvSpPr>
          <p:cNvPr id="3" name="Content Placeholder 2"/>
          <p:cNvSpPr>
            <a:spLocks noGrp="1"/>
          </p:cNvSpPr>
          <p:nvPr>
            <p:ph idx="1"/>
          </p:nvPr>
        </p:nvSpPr>
        <p:spPr/>
        <p:txBody>
          <a:bodyPr/>
          <a:lstStyle/>
          <a:p>
            <a:r>
              <a:rPr lang="en-US" dirty="0"/>
              <a:t>We develop </a:t>
            </a:r>
            <a:r>
              <a:rPr lang="en-US" dirty="0" smtClean="0"/>
              <a:t>two </a:t>
            </a:r>
            <a:r>
              <a:rPr lang="en-US" dirty="0">
                <a:solidFill>
                  <a:srgbClr val="FF0000"/>
                </a:solidFill>
              </a:rPr>
              <a:t>intelligent autonomous robot </a:t>
            </a:r>
            <a:r>
              <a:rPr lang="en-US" dirty="0" smtClean="0">
                <a:solidFill>
                  <a:srgbClr val="FF0000"/>
                </a:solidFill>
              </a:rPr>
              <a:t>Guides </a:t>
            </a:r>
            <a:r>
              <a:rPr lang="en-US" dirty="0"/>
              <a:t>that will give guided tours to the MCECS at PSU </a:t>
            </a:r>
            <a:endParaRPr lang="en-US" dirty="0" smtClean="0"/>
          </a:p>
          <a:p>
            <a:r>
              <a:rPr lang="en-US" dirty="0" smtClean="0"/>
              <a:t>and </a:t>
            </a:r>
            <a:r>
              <a:rPr lang="en-US" dirty="0"/>
              <a:t>be able to lead a user to a sequence of specific locations in the basement area of the Engineering Building and the Fourth Avenue Building at Portland State University. </a:t>
            </a:r>
          </a:p>
          <a:p>
            <a:endParaRPr lang="en-US" dirty="0"/>
          </a:p>
        </p:txBody>
      </p:sp>
    </p:spTree>
    <p:extLst>
      <p:ext uri="{BB962C8B-B14F-4D97-AF65-F5344CB8AC3E}">
        <p14:creationId xmlns:p14="http://schemas.microsoft.com/office/powerpoint/2010/main" val="1241352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r>
              <a:rPr lang="en-US" sz="3600" dirty="0" smtClean="0"/>
              <a:t>Segway </a:t>
            </a:r>
            <a:r>
              <a:rPr lang="en-US" sz="3600" dirty="0"/>
              <a:t>RMP 100 (Robotic Mobility Platform</a:t>
            </a:r>
            <a:r>
              <a:rPr lang="en-US" sz="3600" dirty="0" smtClean="0"/>
              <a:t>)</a:t>
            </a:r>
            <a:endParaRPr lang="en-US" sz="3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4191000" cy="4800600"/>
          </a:xfrm>
          <a:prstGeom prst="rect">
            <a:avLst/>
          </a:prstGeom>
          <a:noFill/>
          <a:ln>
            <a:noFill/>
          </a:ln>
        </p:spPr>
      </p:pic>
    </p:spTree>
    <p:extLst>
      <p:ext uri="{BB962C8B-B14F-4D97-AF65-F5344CB8AC3E}">
        <p14:creationId xmlns:p14="http://schemas.microsoft.com/office/powerpoint/2010/main" val="237175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G:\L\000000. Lukac Martin\0000. WORK OF MARTIN CONFERENCES AND JOURNAL PAPERS OF MARTIN\2011\papers Martin his own\Thesis_v2\proposal\wamoeba2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017"/>
            <a:ext cx="3905250" cy="51819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L\000000. Lukac Martin\0000. WORK OF MARTIN CONFERENCES AND JOURNAL PAPERS OF MARTIN\papers_latest\Thesis_v2\proposal\wamoeb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494230"/>
            <a:ext cx="3744127" cy="499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2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Sequence of projects</a:t>
            </a:r>
            <a:endParaRPr lang="en-US" dirty="0"/>
          </a:p>
        </p:txBody>
      </p:sp>
      <p:pic>
        <p:nvPicPr>
          <p:cNvPr id="4" name="Picture 3"/>
          <p:cNvPicPr/>
          <p:nvPr/>
        </p:nvPicPr>
        <p:blipFill rotWithShape="1">
          <a:blip r:embed="rId2"/>
          <a:srcRect l="36294" t="16929" r="38238" b="26181"/>
          <a:stretch/>
        </p:blipFill>
        <p:spPr bwMode="auto">
          <a:xfrm>
            <a:off x="152400" y="1219200"/>
            <a:ext cx="4267200" cy="5414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165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BODY OF THE ROBOT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558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792"/>
            <a:ext cx="8229600" cy="1143000"/>
          </a:xfrm>
        </p:spPr>
        <p:txBody>
          <a:bodyPr/>
          <a:lstStyle/>
          <a:p>
            <a:r>
              <a:rPr lang="en-US" dirty="0" smtClean="0"/>
              <a:t>base</a:t>
            </a:r>
            <a:endParaRPr lang="en-US" dirty="0"/>
          </a:p>
        </p:txBody>
      </p:sp>
      <p:sp>
        <p:nvSpPr>
          <p:cNvPr id="3" name="Content Placeholder 2"/>
          <p:cNvSpPr>
            <a:spLocks noGrp="1"/>
          </p:cNvSpPr>
          <p:nvPr>
            <p:ph idx="1"/>
          </p:nvPr>
        </p:nvSpPr>
        <p:spPr>
          <a:xfrm>
            <a:off x="304800" y="990600"/>
            <a:ext cx="8229600" cy="4525963"/>
          </a:xfrm>
        </p:spPr>
        <p:txBody>
          <a:bodyPr/>
          <a:lstStyle/>
          <a:p>
            <a:r>
              <a:rPr lang="en-US" dirty="0" smtClean="0"/>
              <a:t>Wheelchair</a:t>
            </a:r>
          </a:p>
          <a:p>
            <a:r>
              <a:rPr lang="en-US" dirty="0" smtClean="0"/>
              <a:t>Cart for disabled like </a:t>
            </a:r>
            <a:r>
              <a:rPr lang="en-US" dirty="0" err="1" smtClean="0"/>
              <a:t>Schauman</a:t>
            </a:r>
            <a:endParaRPr lang="en-US" dirty="0" smtClean="0"/>
          </a:p>
          <a:p>
            <a:r>
              <a:rPr lang="en-US" dirty="0" smtClean="0"/>
              <a:t>FIRST</a:t>
            </a:r>
          </a:p>
          <a:p>
            <a:r>
              <a:rPr lang="en-US" dirty="0" smtClean="0"/>
              <a:t>FTC</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839970" cy="4136707"/>
          </a:xfrm>
          <a:prstGeom prst="rect">
            <a:avLst/>
          </a:prstGeom>
          <a:noFill/>
          <a:ln>
            <a:noFill/>
          </a:ln>
        </p:spPr>
      </p:pic>
    </p:spTree>
    <p:extLst>
      <p:ext uri="{BB962C8B-B14F-4D97-AF65-F5344CB8AC3E}">
        <p14:creationId xmlns:p14="http://schemas.microsoft.com/office/powerpoint/2010/main" val="53085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096000" cy="4766945"/>
          </a:xfrm>
          <a:prstGeom prst="rect">
            <a:avLst/>
          </a:prstGeom>
          <a:noFill/>
          <a:ln>
            <a:noFill/>
          </a:ln>
        </p:spPr>
      </p:pic>
    </p:spTree>
    <p:extLst>
      <p:ext uri="{BB962C8B-B14F-4D97-AF65-F5344CB8AC3E}">
        <p14:creationId xmlns:p14="http://schemas.microsoft.com/office/powerpoint/2010/main" val="207176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Retial Robot Delivers Interactive ads"/>
          <p:cNvPicPr>
            <a:picLocks noChangeAspect="1" noChangeArrowheads="1"/>
          </p:cNvPicPr>
          <p:nvPr/>
        </p:nvPicPr>
        <p:blipFill>
          <a:blip r:embed="rId2" cstate="print"/>
          <a:srcRect/>
          <a:stretch>
            <a:fillRect/>
          </a:stretch>
        </p:blipFill>
        <p:spPr bwMode="auto">
          <a:xfrm>
            <a:off x="0" y="1"/>
            <a:ext cx="6858000" cy="6858000"/>
          </a:xfrm>
          <a:prstGeom prst="rect">
            <a:avLst/>
          </a:prstGeom>
          <a:noFill/>
        </p:spPr>
      </p:pic>
    </p:spTree>
    <p:extLst>
      <p:ext uri="{BB962C8B-B14F-4D97-AF65-F5344CB8AC3E}">
        <p14:creationId xmlns:p14="http://schemas.microsoft.com/office/powerpoint/2010/main" val="390297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6. Retail Robot to Provide Interactive Ads</a:t>
            </a:r>
            <a:endParaRPr lang="en-US" dirty="0" smtClean="0"/>
          </a:p>
          <a:p>
            <a:r>
              <a:rPr lang="en-US" dirty="0" smtClean="0"/>
              <a:t>An9-PR, on sale in 2010, is a robot which pitches digital ads in public spaces and high traffic areas. The robot has a built-in touch screen LCD that allows people to quickly access ad information and details regarding the surrounding shopping area.</a:t>
            </a:r>
          </a:p>
          <a:p>
            <a:endParaRPr lang="en-US" dirty="0"/>
          </a:p>
        </p:txBody>
      </p:sp>
    </p:spTree>
    <p:extLst>
      <p:ext uri="{BB962C8B-B14F-4D97-AF65-F5344CB8AC3E}">
        <p14:creationId xmlns:p14="http://schemas.microsoft.com/office/powerpoint/2010/main" val="400519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pinktentacle.com/images/tpr_robina_1.jpg"/>
          <p:cNvPicPr>
            <a:picLocks noChangeAspect="1" noChangeArrowheads="1"/>
          </p:cNvPicPr>
          <p:nvPr/>
        </p:nvPicPr>
        <p:blipFill>
          <a:blip r:embed="rId2" cstate="print"/>
          <a:srcRect/>
          <a:stretch>
            <a:fillRect/>
          </a:stretch>
        </p:blipFill>
        <p:spPr bwMode="auto">
          <a:xfrm>
            <a:off x="344384" y="-32657"/>
            <a:ext cx="6056416" cy="6904314"/>
          </a:xfrm>
          <a:prstGeom prst="rect">
            <a:avLst/>
          </a:prstGeom>
          <a:noFill/>
        </p:spPr>
      </p:pic>
    </p:spTree>
    <p:extLst>
      <p:ext uri="{BB962C8B-B14F-4D97-AF65-F5344CB8AC3E}">
        <p14:creationId xmlns:p14="http://schemas.microsoft.com/office/powerpoint/2010/main" val="247976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HEAD OF </a:t>
            </a:r>
            <a:r>
              <a:rPr lang="en-US" sz="9600" b="1" dirty="0" smtClean="0">
                <a:solidFill>
                  <a:srgbClr val="FF0000"/>
                </a:solidFill>
                <a:effectLst>
                  <a:outerShdw blurRad="38100" dist="38100" dir="2700000" algn="tl">
                    <a:srgbClr val="000000">
                      <a:alpha val="43137"/>
                    </a:srgbClr>
                  </a:outerShdw>
                </a:effectLst>
              </a:rPr>
              <a:t>MCECS_BOT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66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Sequence of projects</a:t>
            </a:r>
            <a:endParaRPr lang="en-US" dirty="0"/>
          </a:p>
        </p:txBody>
      </p:sp>
      <p:sp>
        <p:nvSpPr>
          <p:cNvPr id="5" name="Rounded Rectangle 4"/>
          <p:cNvSpPr/>
          <p:nvPr/>
        </p:nvSpPr>
        <p:spPr>
          <a:xfrm>
            <a:off x="5301343" y="1600200"/>
            <a:ext cx="28194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rPr>
              <a:t>PeopleBot</a:t>
            </a:r>
            <a:endParaRPr lang="en-US" sz="3200" b="1" dirty="0">
              <a:solidFill>
                <a:srgbClr val="FF0000"/>
              </a:solidFill>
            </a:endParaRPr>
          </a:p>
        </p:txBody>
      </p:sp>
      <p:sp>
        <p:nvSpPr>
          <p:cNvPr id="6" name="Rounded Rectangle 5"/>
          <p:cNvSpPr/>
          <p:nvPr/>
        </p:nvSpPr>
        <p:spPr>
          <a:xfrm>
            <a:off x="5334000" y="3012122"/>
            <a:ext cx="28194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rPr>
              <a:t>GuideBot</a:t>
            </a:r>
            <a:endParaRPr lang="en-US" sz="3200" b="1" dirty="0">
              <a:solidFill>
                <a:srgbClr val="FF0000"/>
              </a:solidFill>
            </a:endParaRPr>
          </a:p>
        </p:txBody>
      </p:sp>
      <p:sp>
        <p:nvSpPr>
          <p:cNvPr id="7" name="Rounded Rectangle 6"/>
          <p:cNvSpPr/>
          <p:nvPr/>
        </p:nvSpPr>
        <p:spPr>
          <a:xfrm>
            <a:off x="5370616" y="4459922"/>
            <a:ext cx="28194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rPr>
              <a:t>MCECS_Bot</a:t>
            </a:r>
            <a:endParaRPr lang="en-US" sz="3200" b="1" dirty="0">
              <a:solidFill>
                <a:srgbClr val="FF0000"/>
              </a:solidFill>
            </a:endParaRPr>
          </a:p>
        </p:txBody>
      </p:sp>
      <p:cxnSp>
        <p:nvCxnSpPr>
          <p:cNvPr id="11" name="Straight Arrow Connector 10"/>
          <p:cNvCxnSpPr/>
          <p:nvPr/>
        </p:nvCxnSpPr>
        <p:spPr>
          <a:xfrm>
            <a:off x="6802087" y="2478722"/>
            <a:ext cx="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02087" y="3926522"/>
            <a:ext cx="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01000" y="2362200"/>
            <a:ext cx="838200" cy="369332"/>
          </a:xfrm>
          <a:prstGeom prst="rect">
            <a:avLst/>
          </a:prstGeom>
          <a:noFill/>
        </p:spPr>
        <p:txBody>
          <a:bodyPr wrap="square" rtlCol="0">
            <a:spAutoFit/>
          </a:bodyPr>
          <a:lstStyle/>
          <a:p>
            <a:r>
              <a:rPr lang="en-US" dirty="0" smtClean="0"/>
              <a:t>2010</a:t>
            </a:r>
            <a:endParaRPr lang="en-US" dirty="0"/>
          </a:p>
        </p:txBody>
      </p:sp>
      <p:sp>
        <p:nvSpPr>
          <p:cNvPr id="14" name="TextBox 13"/>
          <p:cNvSpPr txBox="1"/>
          <p:nvPr/>
        </p:nvSpPr>
        <p:spPr>
          <a:xfrm>
            <a:off x="8112826" y="3657600"/>
            <a:ext cx="838200" cy="369332"/>
          </a:xfrm>
          <a:prstGeom prst="rect">
            <a:avLst/>
          </a:prstGeom>
          <a:noFill/>
        </p:spPr>
        <p:txBody>
          <a:bodyPr wrap="square" rtlCol="0">
            <a:spAutoFit/>
          </a:bodyPr>
          <a:lstStyle/>
          <a:p>
            <a:r>
              <a:rPr lang="en-US" dirty="0" smtClean="0"/>
              <a:t>2011</a:t>
            </a:r>
            <a:endParaRPr lang="en-US" dirty="0"/>
          </a:p>
        </p:txBody>
      </p:sp>
      <p:sp>
        <p:nvSpPr>
          <p:cNvPr id="15" name="TextBox 14"/>
          <p:cNvSpPr txBox="1"/>
          <p:nvPr/>
        </p:nvSpPr>
        <p:spPr>
          <a:xfrm>
            <a:off x="7573982" y="5486400"/>
            <a:ext cx="1377043" cy="369332"/>
          </a:xfrm>
          <a:prstGeom prst="rect">
            <a:avLst/>
          </a:prstGeom>
          <a:noFill/>
        </p:spPr>
        <p:txBody>
          <a:bodyPr wrap="square" rtlCol="0">
            <a:spAutoFit/>
          </a:bodyPr>
          <a:lstStyle/>
          <a:p>
            <a:r>
              <a:rPr lang="en-US" dirty="0" smtClean="0"/>
              <a:t>2012 - 2013</a:t>
            </a:r>
            <a:endParaRPr lang="en-US" dirty="0"/>
          </a:p>
        </p:txBody>
      </p:sp>
    </p:spTree>
    <p:extLst>
      <p:ext uri="{BB962C8B-B14F-4D97-AF65-F5344CB8AC3E}">
        <p14:creationId xmlns:p14="http://schemas.microsoft.com/office/powerpoint/2010/main" val="2345875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571780"/>
          </a:xfrm>
        </p:spPr>
        <p:txBody>
          <a:bodyPr>
            <a:noAutofit/>
          </a:bodyPr>
          <a:lstStyle/>
          <a:p>
            <a:r>
              <a:rPr lang="en-US" sz="3200" dirty="0"/>
              <a:t>Degrees of freedom on the neck/head. Base of the neck (yaw), middle of neck (pitch), and top/face (roll</a:t>
            </a:r>
            <a:r>
              <a:rPr lang="en-US" sz="3200" dirty="0" smtClean="0"/>
              <a:t>).</a:t>
            </a:r>
            <a:endParaRPr lang="en-US"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48" t="42667" r="29942" b="16351"/>
          <a:stretch/>
        </p:blipFill>
        <p:spPr bwMode="auto">
          <a:xfrm>
            <a:off x="304800" y="1800380"/>
            <a:ext cx="4572000" cy="483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443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HEAD OF </a:t>
            </a:r>
            <a:r>
              <a:rPr lang="en-US" sz="9600" b="1" dirty="0" smtClean="0">
                <a:solidFill>
                  <a:srgbClr val="FF0000"/>
                </a:solidFill>
                <a:effectLst>
                  <a:outerShdw blurRad="38100" dist="38100" dir="2700000" algn="tl">
                    <a:srgbClr val="000000">
                      <a:alpha val="43137"/>
                    </a:srgbClr>
                  </a:outerShdw>
                </a:effectLst>
              </a:rPr>
              <a:t>GUIDE_BOT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601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G:\N\4000. NON technical\0000. JPG AND SIMILAR\JPGs\Symbole\funny 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230051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L\000000. Lukac Martin\0000. WORK OF MARTIN CONFERENCES AND JOURNAL PAPERS OF MARTIN\2011\papers Martin his own\Presentation-Research-17.03.2009\pics\100_023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0886"/>
            <a:ext cx="438912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L\000000. Lukac Martin\0000. WORK OF MARTIN CONFERENCES AND JOURNAL PAPERS OF MARTIN\2011\papers_latest Martin his own\Presentation-Research-17.03.2009\pics\100_03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989" y="1752600"/>
            <a:ext cx="382905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6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505200" cy="685800"/>
          </a:xfrm>
          <a:solidFill>
            <a:srgbClr val="FFFF00"/>
          </a:solidFill>
        </p:spPr>
        <p:txBody>
          <a:bodyPr>
            <a:noAutofit/>
          </a:bodyPr>
          <a:lstStyle/>
          <a:p>
            <a:r>
              <a:rPr lang="en-US" sz="2800" dirty="0" smtClean="0"/>
              <a:t>Head variants robotic</a:t>
            </a:r>
            <a:endParaRPr lang="en-US" sz="2800" dirty="0"/>
          </a:p>
        </p:txBody>
      </p:sp>
      <p:sp>
        <p:nvSpPr>
          <p:cNvPr id="3" name="Content Placeholder 2"/>
          <p:cNvSpPr>
            <a:spLocks noGrp="1"/>
          </p:cNvSpPr>
          <p:nvPr>
            <p:ph idx="1"/>
          </p:nvPr>
        </p:nvSpPr>
        <p:spPr>
          <a:xfrm>
            <a:off x="304800" y="990600"/>
            <a:ext cx="3200400" cy="838200"/>
          </a:xfrm>
        </p:spPr>
        <p:txBody>
          <a:bodyPr/>
          <a:lstStyle/>
          <a:p>
            <a:pPr marL="514350" indent="-514350">
              <a:buFont typeface="+mj-lt"/>
              <a:buAutoNum type="arabicPeriod"/>
            </a:pPr>
            <a:r>
              <a:rPr lang="en-US" dirty="0" smtClean="0">
                <a:solidFill>
                  <a:srgbClr val="FF0000"/>
                </a:solidFill>
              </a:rPr>
              <a:t>DIM</a:t>
            </a:r>
          </a:p>
        </p:txBody>
      </p:sp>
      <p:sp>
        <p:nvSpPr>
          <p:cNvPr id="4" name="TextBox 3"/>
          <p:cNvSpPr txBox="1"/>
          <p:nvPr/>
        </p:nvSpPr>
        <p:spPr>
          <a:xfrm>
            <a:off x="4038600" y="838200"/>
            <a:ext cx="4267200" cy="923330"/>
          </a:xfrm>
          <a:prstGeom prst="rect">
            <a:avLst/>
          </a:prstGeom>
          <a:noFill/>
        </p:spPr>
        <p:txBody>
          <a:bodyPr wrap="square" rtlCol="0">
            <a:spAutoFit/>
          </a:bodyPr>
          <a:lstStyle/>
          <a:p>
            <a:pPr marL="342900" indent="-342900">
              <a:buFont typeface="+mj-lt"/>
              <a:buAutoNum type="arabicPeriod"/>
            </a:pPr>
            <a:r>
              <a:rPr lang="en-US" dirty="0" smtClean="0"/>
              <a:t>Narrator woman from Korea</a:t>
            </a:r>
          </a:p>
          <a:p>
            <a:pPr marL="342900" indent="-342900">
              <a:buFont typeface="+mj-lt"/>
              <a:buAutoNum type="arabicPeriod"/>
            </a:pPr>
            <a:r>
              <a:rPr lang="en-US" dirty="0" smtClean="0"/>
              <a:t>Marie Curie</a:t>
            </a:r>
          </a:p>
          <a:p>
            <a:pPr marL="342900" indent="-342900">
              <a:buFont typeface="+mj-lt"/>
              <a:buAutoNum type="arabicPeriod"/>
            </a:pPr>
            <a:endParaRPr lang="en-US" dirty="0"/>
          </a:p>
        </p:txBody>
      </p:sp>
      <p:sp>
        <p:nvSpPr>
          <p:cNvPr id="5" name="Title 1"/>
          <p:cNvSpPr txBox="1">
            <a:spLocks/>
          </p:cNvSpPr>
          <p:nvPr/>
        </p:nvSpPr>
        <p:spPr>
          <a:xfrm>
            <a:off x="3962400" y="152400"/>
            <a:ext cx="3505200" cy="68580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Head variants woman</a:t>
            </a:r>
          </a:p>
        </p:txBody>
      </p:sp>
      <p:sp>
        <p:nvSpPr>
          <p:cNvPr id="6" name="Title 1"/>
          <p:cNvSpPr txBox="1">
            <a:spLocks/>
          </p:cNvSpPr>
          <p:nvPr/>
        </p:nvSpPr>
        <p:spPr>
          <a:xfrm>
            <a:off x="4038600" y="1981200"/>
            <a:ext cx="3505200" cy="68580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Head variants man</a:t>
            </a:r>
          </a:p>
        </p:txBody>
      </p:sp>
      <p:sp>
        <p:nvSpPr>
          <p:cNvPr id="7" name="Content Placeholder 2"/>
          <p:cNvSpPr txBox="1">
            <a:spLocks/>
          </p:cNvSpPr>
          <p:nvPr/>
        </p:nvSpPr>
        <p:spPr>
          <a:xfrm>
            <a:off x="4343400" y="2819400"/>
            <a:ext cx="3200400" cy="34591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Elvis Presley</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Albert Einstein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Perkowski</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Dean Su</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McNames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txBox="1">
            <a:spLocks/>
          </p:cNvSpPr>
          <p:nvPr/>
        </p:nvSpPr>
        <p:spPr>
          <a:xfrm>
            <a:off x="304800" y="2438400"/>
            <a:ext cx="3505200" cy="68580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Head variants animals</a:t>
            </a:r>
          </a:p>
        </p:txBody>
      </p:sp>
      <p:sp>
        <p:nvSpPr>
          <p:cNvPr id="9" name="Content Placeholder 2"/>
          <p:cNvSpPr txBox="1">
            <a:spLocks/>
          </p:cNvSpPr>
          <p:nvPr/>
        </p:nvSpPr>
        <p:spPr>
          <a:xfrm>
            <a:off x="609600" y="3200400"/>
            <a:ext cx="3200400" cy="34591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Gorilla </a:t>
            </a:r>
          </a:p>
        </p:txBody>
      </p:sp>
    </p:spTree>
    <p:extLst>
      <p:ext uri="{BB962C8B-B14F-4D97-AF65-F5344CB8AC3E}">
        <p14:creationId xmlns:p14="http://schemas.microsoft.com/office/powerpoint/2010/main" val="54156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2800"/>
              <a:t>Analysis: Dimensions</a:t>
            </a:r>
          </a:p>
        </p:txBody>
      </p:sp>
      <p:pic>
        <p:nvPicPr>
          <p:cNvPr id="7172" name="Picture 4" descr="head_dimensions"/>
          <p:cNvPicPr>
            <a:picLocks noGrp="1" noChangeAspect="1" noChangeArrowheads="1"/>
          </p:cNvPicPr>
          <p:nvPr>
            <p:ph idx="1"/>
          </p:nvPr>
        </p:nvPicPr>
        <p:blipFill>
          <a:blip r:embed="rId2" cstate="print"/>
          <a:srcRect/>
          <a:stretch>
            <a:fillRect/>
          </a:stretch>
        </p:blipFill>
        <p:spPr>
          <a:xfrm>
            <a:off x="457200" y="1871663"/>
            <a:ext cx="8229600" cy="3983037"/>
          </a:xfrm>
          <a:noFill/>
          <a:ln/>
        </p:spPr>
      </p:pic>
    </p:spTree>
    <p:extLst>
      <p:ext uri="{BB962C8B-B14F-4D97-AF65-F5344CB8AC3E}">
        <p14:creationId xmlns:p14="http://schemas.microsoft.com/office/powerpoint/2010/main" val="489401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41" t="31813" r="20467" b="17661"/>
          <a:stretch/>
        </p:blipFill>
        <p:spPr bwMode="auto">
          <a:xfrm>
            <a:off x="0" y="1371600"/>
            <a:ext cx="9111472" cy="509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113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R\00000. ROBOT ARM DESIGN\0102. Robot Head and Arm Manipulators\0104. HEAD AND HAND ROBOT\Slides Head design\RMa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32"/>
            <a:ext cx="4038600" cy="671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495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descr="headerspace"/>
          <p:cNvPicPr>
            <a:picLocks noChangeAspect="1" noChangeArrowheads="1"/>
          </p:cNvPicPr>
          <p:nvPr/>
        </p:nvPicPr>
        <p:blipFill>
          <a:blip r:embed="rId2" cstate="print"/>
          <a:srcRect/>
          <a:stretch>
            <a:fillRect/>
          </a:stretch>
        </p:blipFill>
        <p:spPr bwMode="auto">
          <a:xfrm>
            <a:off x="0" y="0"/>
            <a:ext cx="7248525" cy="3028950"/>
          </a:xfrm>
          <a:prstGeom prst="rect">
            <a:avLst/>
          </a:prstGeom>
          <a:noFill/>
        </p:spPr>
      </p:pic>
      <p:pic>
        <p:nvPicPr>
          <p:cNvPr id="17412" name="Picture 4" descr="Rodney Welcome"/>
          <p:cNvPicPr>
            <a:picLocks noChangeAspect="1" noChangeArrowheads="1"/>
          </p:cNvPicPr>
          <p:nvPr/>
        </p:nvPicPr>
        <p:blipFill>
          <a:blip r:embed="rId3" cstate="print"/>
          <a:srcRect/>
          <a:stretch>
            <a:fillRect/>
          </a:stretch>
        </p:blipFill>
        <p:spPr bwMode="auto">
          <a:xfrm>
            <a:off x="4114800" y="3028950"/>
            <a:ext cx="2971800" cy="5019676"/>
          </a:xfrm>
          <a:prstGeom prst="rect">
            <a:avLst/>
          </a:prstGeom>
          <a:noFill/>
        </p:spPr>
      </p:pic>
    </p:spTree>
    <p:extLst>
      <p:ext uri="{BB962C8B-B14F-4D97-AF65-F5344CB8AC3E}">
        <p14:creationId xmlns:p14="http://schemas.microsoft.com/office/powerpoint/2010/main" val="359359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9600" b="1" dirty="0" smtClean="0">
                <a:solidFill>
                  <a:srgbClr val="FF0000"/>
                </a:solidFill>
                <a:effectLst>
                  <a:outerShdw blurRad="38100" dist="38100" dir="2700000" algn="tl">
                    <a:srgbClr val="000000">
                      <a:alpha val="43137"/>
                    </a:srgbClr>
                  </a:outerShdw>
                </a:effectLst>
              </a:rPr>
              <a:t>ARM OF </a:t>
            </a:r>
            <a:r>
              <a:rPr lang="en-US" sz="9600" b="1" dirty="0" smtClean="0">
                <a:solidFill>
                  <a:srgbClr val="FF0000"/>
                </a:solidFill>
                <a:effectLst>
                  <a:outerShdw blurRad="38100" dist="38100" dir="2700000" algn="tl">
                    <a:srgbClr val="000000">
                      <a:alpha val="43137"/>
                    </a:srgbClr>
                  </a:outerShdw>
                </a:effectLst>
              </a:rPr>
              <a:t>MCECS_BOT</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331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dirty="0" smtClean="0"/>
              <a:t>Arm </a:t>
            </a:r>
            <a:r>
              <a:rPr lang="en-US" sz="2800" dirty="0"/>
              <a:t>and hand degrees of freedom. Bottom left is the hand (prism-shaped), and top right is the shoulder</a:t>
            </a:r>
            <a:r>
              <a:rPr lang="en-US" sz="2800" dirty="0" smtClean="0"/>
              <a:t>.</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936" t="19275" r="23626" b="36187"/>
          <a:stretch/>
        </p:blipFill>
        <p:spPr bwMode="auto">
          <a:xfrm>
            <a:off x="1219200" y="1066799"/>
            <a:ext cx="6324600" cy="496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4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Figure 6. MCECS-Bot system</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17" t="17965" r="10644" b="22339"/>
          <a:stretch/>
        </p:blipFill>
        <p:spPr bwMode="auto">
          <a:xfrm>
            <a:off x="0" y="684072"/>
            <a:ext cx="9144000" cy="615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27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Hand</a:t>
            </a:r>
            <a:endParaRPr lang="en-US" dirty="0"/>
          </a:p>
        </p:txBody>
      </p:sp>
      <p:sp>
        <p:nvSpPr>
          <p:cNvPr id="3" name="Content Placeholder 2"/>
          <p:cNvSpPr>
            <a:spLocks noGrp="1"/>
          </p:cNvSpPr>
          <p:nvPr>
            <p:ph idx="1"/>
          </p:nvPr>
        </p:nvSpPr>
        <p:spPr/>
        <p:txBody>
          <a:bodyPr/>
          <a:lstStyle/>
          <a:p>
            <a:endParaRPr lang="en-US"/>
          </a:p>
        </p:txBody>
      </p:sp>
      <p:pic>
        <p:nvPicPr>
          <p:cNvPr id="4" name="Picture 3" descr="E:\0 ALL BOOKS\11. Mathias Sunardi - LISP Robots\000000000. Direct for Book\0000. BOOK - LISP Robotics from Mathias\for mathias book\david hand 3.bmp"/>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458200" cy="5739063"/>
          </a:xfrm>
          <a:prstGeom prst="rect">
            <a:avLst/>
          </a:prstGeom>
          <a:noFill/>
          <a:ln>
            <a:noFill/>
          </a:ln>
        </p:spPr>
      </p:pic>
    </p:spTree>
    <p:extLst>
      <p:ext uri="{BB962C8B-B14F-4D97-AF65-F5344CB8AC3E}">
        <p14:creationId xmlns:p14="http://schemas.microsoft.com/office/powerpoint/2010/main" val="385818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0 ALL BOOKS\11. Mathias Sunardi - LISP Robots\000000000. Direct for Book\0000. BOOK - LISP Robotics from Mathias\for mathias book\david hand 1.bmp"/>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6705600" cy="5237480"/>
          </a:xfrm>
          <a:prstGeom prst="rect">
            <a:avLst/>
          </a:prstGeom>
          <a:noFill/>
          <a:ln>
            <a:noFill/>
          </a:ln>
        </p:spPr>
      </p:pic>
    </p:spTree>
    <p:extLst>
      <p:ext uri="{BB962C8B-B14F-4D97-AF65-F5344CB8AC3E}">
        <p14:creationId xmlns:p14="http://schemas.microsoft.com/office/powerpoint/2010/main" val="3001082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0 ALL BOOKS\11. Mathias Sunardi - LISP Robots\000000000. Direct for Book\0000. BOOK - LISP Robotics from Mathias\for mathias book\davi dhand 2.bmp"/>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66800"/>
            <a:ext cx="7886700" cy="5304122"/>
          </a:xfrm>
          <a:prstGeom prst="rect">
            <a:avLst/>
          </a:prstGeom>
          <a:noFill/>
          <a:ln>
            <a:noFill/>
          </a:ln>
        </p:spPr>
      </p:pic>
    </p:spTree>
    <p:extLst>
      <p:ext uri="{BB962C8B-B14F-4D97-AF65-F5344CB8AC3E}">
        <p14:creationId xmlns:p14="http://schemas.microsoft.com/office/powerpoint/2010/main" val="3744568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077200" cy="4572000"/>
          </a:xfrm>
        </p:spPr>
        <p:txBody>
          <a:bodyPr>
            <a:noAutofit/>
          </a:bodyPr>
          <a:lstStyle/>
          <a:p>
            <a:r>
              <a:rPr lang="en-US" sz="7200" b="1" dirty="0" smtClean="0">
                <a:solidFill>
                  <a:srgbClr val="FF0000"/>
                </a:solidFill>
                <a:effectLst>
                  <a:outerShdw blurRad="38100" dist="38100" dir="2700000" algn="tl">
                    <a:srgbClr val="000000">
                      <a:alpha val="43137"/>
                    </a:srgbClr>
                  </a:outerShdw>
                </a:effectLst>
              </a:rPr>
              <a:t>OTHER GENERAL PHYSICAL DESIGN  CONCEPTS</a:t>
            </a:r>
            <a:endParaRPr lang="en-US"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8883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5666512"/>
              </p:ext>
            </p:extLst>
          </p:nvPr>
        </p:nvGraphicFramePr>
        <p:xfrm>
          <a:off x="152400" y="114300"/>
          <a:ext cx="8763000" cy="6743700"/>
        </p:xfrm>
        <a:graphic>
          <a:graphicData uri="http://schemas.openxmlformats.org/drawingml/2006/table">
            <a:tbl>
              <a:tblPr/>
              <a:tblGrid>
                <a:gridCol w="8763000"/>
              </a:tblGrid>
              <a:tr h="6743700">
                <a:tc>
                  <a:txBody>
                    <a:bodyPr/>
                    <a:lstStyle/>
                    <a:p>
                      <a:pPr marL="0" indent="0" algn="ctr">
                        <a:buFont typeface="+mj-lt"/>
                        <a:buNone/>
                      </a:pPr>
                      <a:r>
                        <a:rPr lang="en-US" sz="3200" b="1" dirty="0" smtClean="0">
                          <a:solidFill>
                            <a:srgbClr val="FF0000"/>
                          </a:solidFill>
                          <a:effectLst>
                            <a:outerShdw blurRad="38100" dist="38100" dir="2700000" algn="tl">
                              <a:srgbClr val="000000">
                                <a:alpha val="43137"/>
                              </a:srgbClr>
                            </a:outerShdw>
                          </a:effectLst>
                        </a:rPr>
                        <a:t>Type of Robot Desired by High School Students</a:t>
                      </a:r>
                    </a:p>
                    <a:p>
                      <a:pPr marL="0" indent="0">
                        <a:buFont typeface="+mj-lt"/>
                        <a:buNone/>
                      </a:pPr>
                      <a:endParaRPr lang="en-US" sz="1800" dirty="0" smtClean="0"/>
                    </a:p>
                    <a:p>
                      <a:pPr marL="0" indent="0">
                        <a:buFont typeface="+mj-lt"/>
                        <a:buNone/>
                      </a:pPr>
                      <a:endParaRPr lang="en-US" sz="1800" dirty="0" smtClean="0"/>
                    </a:p>
                    <a:p>
                      <a:pPr marL="0" indent="0">
                        <a:buFont typeface="+mj-lt"/>
                        <a:buNone/>
                      </a:pPr>
                      <a:r>
                        <a:rPr lang="en-US" sz="1800" dirty="0" smtClean="0"/>
                        <a:t>Omnidirectional </a:t>
                      </a:r>
                      <a:r>
                        <a:rPr lang="en-US" sz="1800" dirty="0"/>
                        <a:t>Robot (Everyone </a:t>
                      </a:r>
                      <a:r>
                        <a:rPr lang="en-US" sz="1800" dirty="0" smtClean="0"/>
                        <a:t>voted for this type of robot, not scooter):</a:t>
                      </a:r>
                      <a:endParaRPr lang="en-US" sz="1800" dirty="0"/>
                    </a:p>
                    <a:p>
                      <a:pPr marL="0" indent="0">
                        <a:buFont typeface="+mj-lt"/>
                        <a:buNone/>
                      </a:pPr>
                      <a:endParaRPr lang="en-US" sz="1800" dirty="0" smtClean="0"/>
                    </a:p>
                    <a:p>
                      <a:pPr marL="0" indent="0">
                        <a:buFont typeface="+mj-lt"/>
                        <a:buNone/>
                      </a:pPr>
                      <a:r>
                        <a:rPr lang="en-US" sz="1800" dirty="0"/>
                        <a:t>   </a:t>
                      </a:r>
                      <a:r>
                        <a:rPr lang="en-US" sz="1800" dirty="0" smtClean="0"/>
                        <a:t>Companies:</a:t>
                      </a:r>
                    </a:p>
                    <a:p>
                      <a:pPr marL="800100" lvl="1" indent="-342900">
                        <a:buFont typeface="+mj-lt"/>
                        <a:buAutoNum type="arabicPeriod"/>
                      </a:pPr>
                      <a:r>
                        <a:rPr lang="en-US" sz="1800" dirty="0" smtClean="0"/>
                        <a:t> </a:t>
                      </a:r>
                      <a:r>
                        <a:rPr lang="en-US" sz="1800" dirty="0" err="1"/>
                        <a:t>Airtrax</a:t>
                      </a:r>
                      <a:r>
                        <a:rPr lang="en-US" sz="1800" dirty="0"/>
                        <a:t> (</a:t>
                      </a:r>
                      <a:r>
                        <a:rPr lang="en-US" sz="1800" dirty="0" smtClean="0"/>
                        <a:t>Forklift)</a:t>
                      </a:r>
                      <a:r>
                        <a:rPr lang="en-US" sz="1800" baseline="0" dirty="0" smtClean="0"/>
                        <a:t> </a:t>
                      </a:r>
                      <a:r>
                        <a:rPr lang="en-US" sz="1800" dirty="0" smtClean="0"/>
                        <a:t>Wheelchair </a:t>
                      </a:r>
                      <a:r>
                        <a:rPr lang="en-US" sz="1800" dirty="0"/>
                        <a:t>(http://car.pege.org/2006-ever-monaco/wheel-chair.htm)</a:t>
                      </a:r>
                    </a:p>
                    <a:p>
                      <a:pPr marL="800100" lvl="1" indent="-342900">
                        <a:buFont typeface="+mj-lt"/>
                        <a:buAutoNum type="arabicPeriod"/>
                      </a:pPr>
                      <a:r>
                        <a:rPr lang="en-US" sz="1800" dirty="0"/>
                        <a:t>    8" </a:t>
                      </a:r>
                      <a:r>
                        <a:rPr lang="en-US" sz="1800" dirty="0" err="1"/>
                        <a:t>mecanum</a:t>
                      </a:r>
                      <a:r>
                        <a:rPr lang="en-US" sz="1800" dirty="0"/>
                        <a:t> wheel (http://www.robotshop.com/andymark-4-wheel-mecanum-set-8in.html)</a:t>
                      </a:r>
                    </a:p>
                    <a:p>
                      <a:pPr marL="800100" lvl="1" indent="-342900">
                        <a:buFont typeface="+mj-lt"/>
                        <a:buAutoNum type="arabicPeriod"/>
                      </a:pPr>
                      <a:r>
                        <a:rPr lang="en-US" sz="1800" dirty="0"/>
                        <a:t>    8" Omnidirectional wheel (http://www.andymark.com/product-p/am-0560.htm)</a:t>
                      </a:r>
                    </a:p>
                    <a:p>
                      <a:pPr marL="800100" lvl="1" indent="-342900">
                        <a:buFont typeface="+mj-lt"/>
                        <a:buAutoNum type="arabicPeriod"/>
                      </a:pPr>
                      <a:r>
                        <a:rPr lang="en-US" sz="1800" dirty="0"/>
                        <a:t>    10" </a:t>
                      </a:r>
                      <a:r>
                        <a:rPr lang="en-US" sz="1800" dirty="0" err="1"/>
                        <a:t>mecanum</a:t>
                      </a:r>
                      <a:r>
                        <a:rPr lang="en-US" sz="1800" dirty="0"/>
                        <a:t> wheel (http://www.andymark.com/product-p/am-0584.htm)</a:t>
                      </a:r>
                    </a:p>
                    <a:p>
                      <a:pPr marL="800100" lvl="1" indent="-342900">
                        <a:buFont typeface="+mj-lt"/>
                        <a:buAutoNum type="arabicPeriod"/>
                      </a:pPr>
                      <a:r>
                        <a:rPr lang="en-US" sz="1800" dirty="0"/>
                        <a:t>    10" steel </a:t>
                      </a:r>
                      <a:r>
                        <a:rPr lang="en-US" sz="1800" dirty="0" err="1"/>
                        <a:t>mecanum</a:t>
                      </a:r>
                      <a:r>
                        <a:rPr lang="en-US" sz="1800" dirty="0"/>
                        <a:t> wheel (http://www.andymark.com/product-p/am-0298.htm)</a:t>
                      </a:r>
                    </a:p>
                    <a:p>
                      <a:pPr marL="800100" lvl="1" indent="-342900">
                        <a:buFont typeface="+mj-lt"/>
                        <a:buAutoNum type="arabicPeriod"/>
                      </a:pPr>
                      <a:r>
                        <a:rPr lang="en-US" sz="1800" dirty="0"/>
                        <a:t>    25" </a:t>
                      </a:r>
                      <a:r>
                        <a:rPr lang="en-US" sz="1800" dirty="0" err="1"/>
                        <a:t>mecanum</a:t>
                      </a:r>
                      <a:r>
                        <a:rPr lang="en-US" sz="1800" dirty="0"/>
                        <a:t> wheel? (http://www.omnixtechnology.com/direct_components.html)</a:t>
                      </a:r>
                      <a:br>
                        <a:rPr lang="en-US" sz="1800" dirty="0"/>
                      </a:br>
                      <a:endParaRPr lang="en-US" sz="1800" dirty="0"/>
                    </a:p>
                    <a:p>
                      <a:r>
                        <a:rPr lang="en-US" sz="1400" dirty="0"/>
                        <a:t/>
                      </a:r>
                      <a:br>
                        <a:rPr lang="en-US" sz="1400" dirty="0"/>
                      </a:br>
                      <a:endParaRPr lang="en-US" sz="1400" dirty="0"/>
                    </a:p>
                  </a:txBody>
                  <a:tcPr marL="23451" marR="23451" marT="11725" marB="11725" anchor="ctr">
                    <a:lnL>
                      <a:noFill/>
                    </a:lnL>
                    <a:lnR>
                      <a:noFill/>
                    </a:lnR>
                    <a:lnT>
                      <a:noFill/>
                    </a:lnT>
                    <a:lnB>
                      <a:noFill/>
                    </a:lnB>
                  </a:tcPr>
                </a:tc>
              </a:tr>
            </a:tbl>
          </a:graphicData>
        </a:graphic>
      </p:graphicFrame>
      <p:sp>
        <p:nvSpPr>
          <p:cNvPr id="6" name="Rectangle 1"/>
          <p:cNvSpPr>
            <a:spLocks noChangeArrowheads="1"/>
          </p:cNvSpPr>
          <p:nvPr/>
        </p:nvSpPr>
        <p:spPr bwMode="auto">
          <a:xfrm>
            <a:off x="457200" y="1622425"/>
            <a:ext cx="8686800" cy="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1028"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54703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6788448"/>
              </p:ext>
            </p:extLst>
          </p:nvPr>
        </p:nvGraphicFramePr>
        <p:xfrm>
          <a:off x="228600" y="457200"/>
          <a:ext cx="8610600" cy="6096000"/>
        </p:xfrm>
        <a:graphic>
          <a:graphicData uri="http://schemas.openxmlformats.org/drawingml/2006/table">
            <a:tbl>
              <a:tblPr/>
              <a:tblGrid>
                <a:gridCol w="8610600"/>
              </a:tblGrid>
              <a:tr h="6096000">
                <a:tc>
                  <a:txBody>
                    <a:bodyPr/>
                    <a:lstStyle/>
                    <a:p>
                      <a:pPr marL="0" indent="0" algn="ctr">
                        <a:buFont typeface="+mj-lt"/>
                        <a:buNone/>
                      </a:pPr>
                      <a:r>
                        <a:rPr lang="en-US" sz="2800" b="1" dirty="0" smtClean="0">
                          <a:solidFill>
                            <a:srgbClr val="FF0000"/>
                          </a:solidFill>
                          <a:effectLst>
                            <a:outerShdw blurRad="38100" dist="38100" dir="2700000" algn="tl">
                              <a:srgbClr val="000000">
                                <a:alpha val="43137"/>
                              </a:srgbClr>
                            </a:outerShdw>
                          </a:effectLst>
                        </a:rPr>
                        <a:t>Type </a:t>
                      </a:r>
                      <a:r>
                        <a:rPr lang="en-US" sz="2800" b="1" dirty="0">
                          <a:solidFill>
                            <a:srgbClr val="FF0000"/>
                          </a:solidFill>
                          <a:effectLst>
                            <a:outerShdw blurRad="38100" dist="38100" dir="2700000" algn="tl">
                              <a:srgbClr val="000000">
                                <a:alpha val="43137"/>
                              </a:srgbClr>
                            </a:outerShdw>
                          </a:effectLst>
                        </a:rPr>
                        <a:t>of </a:t>
                      </a:r>
                      <a:r>
                        <a:rPr lang="en-US" sz="2800" b="1" dirty="0" smtClean="0">
                          <a:solidFill>
                            <a:srgbClr val="FF0000"/>
                          </a:solidFill>
                          <a:effectLst>
                            <a:outerShdw blurRad="38100" dist="38100" dir="2700000" algn="tl">
                              <a:srgbClr val="000000">
                                <a:alpha val="43137"/>
                              </a:srgbClr>
                            </a:outerShdw>
                          </a:effectLst>
                        </a:rPr>
                        <a:t>Robot desired by </a:t>
                      </a:r>
                      <a:r>
                        <a:rPr lang="en-US" sz="2800" b="1" baseline="0" dirty="0" smtClean="0">
                          <a:solidFill>
                            <a:srgbClr val="FF0000"/>
                          </a:solidFill>
                          <a:effectLst>
                            <a:outerShdw blurRad="38100" dist="38100" dir="2700000" algn="tl">
                              <a:srgbClr val="000000">
                                <a:alpha val="43137"/>
                              </a:srgbClr>
                            </a:outerShdw>
                          </a:effectLst>
                        </a:rPr>
                        <a:t> high school students</a:t>
                      </a:r>
                      <a:r>
                        <a:rPr lang="en-US" sz="2800" b="1" dirty="0" smtClean="0">
                          <a:solidFill>
                            <a:srgbClr val="FF0000"/>
                          </a:solidFill>
                          <a:effectLst>
                            <a:outerShdw blurRad="38100" dist="38100" dir="2700000" algn="tl">
                              <a:srgbClr val="000000">
                                <a:alpha val="43137"/>
                              </a:srgbClr>
                            </a:outerShdw>
                          </a:effectLst>
                        </a:rPr>
                        <a:t>:</a:t>
                      </a:r>
                    </a:p>
                    <a:p>
                      <a:pPr marL="0" indent="0">
                        <a:buFont typeface="+mj-lt"/>
                        <a:buNone/>
                      </a:pPr>
                      <a:endParaRPr lang="en-US" sz="2800" b="1" dirty="0">
                        <a:solidFill>
                          <a:srgbClr val="FF0000"/>
                        </a:solidFill>
                        <a:effectLst>
                          <a:outerShdw blurRad="38100" dist="38100" dir="2700000" algn="tl">
                            <a:srgbClr val="000000">
                              <a:alpha val="43137"/>
                            </a:srgbClr>
                          </a:outerShdw>
                        </a:effectLst>
                      </a:endParaRPr>
                    </a:p>
                    <a:p>
                      <a:pPr marL="342900" indent="-342900">
                        <a:buFont typeface="+mj-lt"/>
                        <a:buAutoNum type="arabicPeriod"/>
                      </a:pPr>
                      <a:r>
                        <a:rPr lang="en-US" sz="1400" dirty="0"/>
                        <a:t>    </a:t>
                      </a:r>
                      <a:r>
                        <a:rPr lang="en-US" sz="1400" dirty="0" smtClean="0">
                          <a:solidFill>
                            <a:srgbClr val="FF0000"/>
                          </a:solidFill>
                        </a:rPr>
                        <a:t>Gender of the robot</a:t>
                      </a:r>
                      <a:r>
                        <a:rPr lang="en-US" sz="1400" baseline="0" dirty="0" smtClean="0">
                          <a:solidFill>
                            <a:srgbClr val="FF0000"/>
                          </a:solidFill>
                        </a:rPr>
                        <a:t> :   </a:t>
                      </a:r>
                      <a:r>
                        <a:rPr lang="en-US" sz="1400" dirty="0" smtClean="0"/>
                        <a:t>Female </a:t>
                      </a:r>
                      <a:r>
                        <a:rPr lang="en-US" sz="1400" dirty="0"/>
                        <a:t>(also promotes female engineering)</a:t>
                      </a:r>
                    </a:p>
                    <a:p>
                      <a:pPr marL="342900" indent="-342900">
                        <a:buFont typeface="+mj-lt"/>
                        <a:buAutoNum type="arabicPeriod"/>
                      </a:pPr>
                      <a:r>
                        <a:rPr lang="en-US" sz="1400" dirty="0"/>
                        <a:t>   </a:t>
                      </a:r>
                      <a:r>
                        <a:rPr lang="en-US" sz="1400" dirty="0" smtClean="0">
                          <a:solidFill>
                            <a:srgbClr val="FF0000"/>
                          </a:solidFill>
                        </a:rPr>
                        <a:t>Type of the robot face:  </a:t>
                      </a:r>
                      <a:r>
                        <a:rPr lang="en-US" sz="1400" dirty="0"/>
                        <a:t>Cartoon character? (copyright </a:t>
                      </a:r>
                      <a:r>
                        <a:rPr lang="en-US" sz="1400" dirty="0" smtClean="0"/>
                        <a:t>issues?)</a:t>
                      </a:r>
                      <a:endParaRPr lang="en-US" sz="1400" dirty="0"/>
                    </a:p>
                    <a:p>
                      <a:pPr marL="800100" lvl="1" indent="-342900">
                        <a:buFont typeface="+mj-lt"/>
                        <a:buAutoNum type="arabicPeriod"/>
                      </a:pPr>
                      <a:r>
                        <a:rPr lang="en-US" sz="1400" dirty="0"/>
                        <a:t>    Daughter of Homer Simpson</a:t>
                      </a:r>
                    </a:p>
                    <a:p>
                      <a:pPr marL="800100" lvl="1" indent="-342900">
                        <a:buFont typeface="+mj-lt"/>
                        <a:buAutoNum type="arabicPeriod"/>
                      </a:pPr>
                      <a:r>
                        <a:rPr lang="en-US" sz="1400" dirty="0"/>
                        <a:t>    Many faces</a:t>
                      </a:r>
                    </a:p>
                    <a:p>
                      <a:pPr marL="800100" lvl="1" indent="-342900">
                        <a:buFont typeface="+mj-lt"/>
                        <a:buAutoNum type="arabicPeriod"/>
                      </a:pPr>
                      <a:r>
                        <a:rPr lang="en-US" sz="1400" dirty="0"/>
                        <a:t>    Selection of faces</a:t>
                      </a:r>
                    </a:p>
                    <a:p>
                      <a:pPr marL="800100" lvl="1" indent="-342900">
                        <a:buFont typeface="+mj-lt"/>
                        <a:buAutoNum type="arabicPeriod"/>
                      </a:pPr>
                      <a:r>
                        <a:rPr lang="en-US" sz="1400" dirty="0"/>
                        <a:t>    Art student draw art, scan into program</a:t>
                      </a:r>
                    </a:p>
                    <a:p>
                      <a:pPr marL="342900" indent="-342900">
                        <a:buFont typeface="+mj-lt"/>
                        <a:buAutoNum type="arabicPeriod"/>
                      </a:pPr>
                      <a:r>
                        <a:rPr lang="en-US" sz="1400" dirty="0"/>
                        <a:t>   </a:t>
                      </a:r>
                      <a:r>
                        <a:rPr lang="en-US" sz="1400" dirty="0" smtClean="0">
                          <a:solidFill>
                            <a:srgbClr val="FF0000"/>
                          </a:solidFill>
                        </a:rPr>
                        <a:t>Body of the robot: </a:t>
                      </a:r>
                      <a:r>
                        <a:rPr lang="en-US" sz="1400" dirty="0"/>
                        <a:t>Standing robot with hands</a:t>
                      </a:r>
                    </a:p>
                    <a:p>
                      <a:pPr marL="342900" indent="-342900">
                        <a:buFont typeface="+mj-lt"/>
                        <a:buAutoNum type="arabicPeriod"/>
                      </a:pPr>
                      <a:r>
                        <a:rPr lang="en-US" sz="1400" dirty="0"/>
                        <a:t> </a:t>
                      </a:r>
                      <a:r>
                        <a:rPr lang="en-US" sz="1400" dirty="0">
                          <a:solidFill>
                            <a:srgbClr val="FF0000"/>
                          </a:solidFill>
                        </a:rPr>
                        <a:t> </a:t>
                      </a:r>
                      <a:r>
                        <a:rPr lang="en-US" sz="1400" dirty="0" smtClean="0">
                          <a:solidFill>
                            <a:srgbClr val="FF0000"/>
                          </a:solidFill>
                        </a:rPr>
                        <a:t>Head motions </a:t>
                      </a:r>
                      <a:r>
                        <a:rPr lang="en-US" sz="1400" dirty="0" smtClean="0"/>
                        <a:t>for</a:t>
                      </a:r>
                      <a:r>
                        <a:rPr lang="en-US" sz="1400" baseline="0" dirty="0" smtClean="0"/>
                        <a:t> </a:t>
                      </a:r>
                      <a:r>
                        <a:rPr lang="en-US" sz="1400" baseline="0" dirty="0" err="1" smtClean="0"/>
                        <a:t>for</a:t>
                      </a:r>
                      <a:r>
                        <a:rPr lang="en-US" sz="1400" baseline="0" dirty="0" smtClean="0"/>
                        <a:t> neck (3 DOF)</a:t>
                      </a:r>
                      <a:r>
                        <a:rPr lang="en-US" sz="1400" dirty="0" smtClean="0"/>
                        <a:t>:</a:t>
                      </a:r>
                    </a:p>
                    <a:p>
                      <a:pPr marL="800100" lvl="1" indent="-342900">
                        <a:buFont typeface="+mj-lt"/>
                        <a:buAutoNum type="arabicPeriod"/>
                      </a:pPr>
                      <a:r>
                        <a:rPr lang="en-US" sz="1400" dirty="0" smtClean="0"/>
                        <a:t>Wave</a:t>
                      </a:r>
                      <a:r>
                        <a:rPr lang="en-US" sz="1400" dirty="0"/>
                        <a:t>  </a:t>
                      </a:r>
                      <a:endParaRPr lang="en-US" sz="1400" dirty="0" smtClean="0"/>
                    </a:p>
                    <a:p>
                      <a:pPr marL="800100" lvl="1" indent="-342900">
                        <a:buFont typeface="+mj-lt"/>
                        <a:buAutoNum type="arabicPeriod"/>
                      </a:pPr>
                      <a:r>
                        <a:rPr lang="en-US" sz="1400" dirty="0" err="1" smtClean="0"/>
                        <a:t>Noding</a:t>
                      </a:r>
                      <a:endParaRPr lang="en-US" sz="1400" dirty="0" smtClean="0"/>
                    </a:p>
                    <a:p>
                      <a:pPr marL="800100" lvl="1" indent="-342900">
                        <a:buFont typeface="+mj-lt"/>
                        <a:buAutoNum type="arabicPeriod"/>
                      </a:pPr>
                      <a:r>
                        <a:rPr lang="en-US" sz="1400" dirty="0" smtClean="0"/>
                        <a:t>Dancing</a:t>
                      </a:r>
                    </a:p>
                    <a:p>
                      <a:pPr marL="800100" lvl="1" indent="-342900">
                        <a:buFont typeface="+mj-lt"/>
                        <a:buAutoNum type="arabicPeriod"/>
                      </a:pPr>
                      <a:r>
                        <a:rPr lang="en-US" sz="1400" dirty="0" smtClean="0"/>
                        <a:t>        Change attention from human to human in a group</a:t>
                      </a:r>
                    </a:p>
                    <a:p>
                      <a:pPr marL="457200" lvl="1" indent="0">
                        <a:buFont typeface="+mj-lt"/>
                        <a:buNone/>
                      </a:pPr>
                      <a:endParaRPr lang="en-US" sz="1400" dirty="0" smtClean="0"/>
                    </a:p>
                    <a:p>
                      <a:pPr marL="342900" lvl="0" indent="-342900">
                        <a:buFont typeface="+mj-lt"/>
                        <a:buAutoNum type="arabicPeriod"/>
                      </a:pPr>
                      <a:r>
                        <a:rPr lang="en-US" sz="1400" dirty="0" smtClean="0">
                          <a:solidFill>
                            <a:srgbClr val="FF0000"/>
                          </a:solidFill>
                        </a:rPr>
                        <a:t>Facial expressions </a:t>
                      </a:r>
                      <a:r>
                        <a:rPr lang="en-US" sz="1400" dirty="0" smtClean="0"/>
                        <a:t>for </a:t>
                      </a:r>
                      <a:r>
                        <a:rPr lang="en-US" sz="1400" dirty="0" err="1" smtClean="0"/>
                        <a:t>Ipad</a:t>
                      </a:r>
                      <a:r>
                        <a:rPr lang="en-US" sz="1400" dirty="0" smtClean="0"/>
                        <a:t>.</a:t>
                      </a:r>
                    </a:p>
                    <a:p>
                      <a:pPr marL="342900" lvl="0" indent="-342900">
                        <a:buFont typeface="+mj-lt"/>
                        <a:buAutoNum type="arabicPeriod"/>
                      </a:pPr>
                      <a:r>
                        <a:rPr lang="en-US" sz="1400" dirty="0" smtClean="0">
                          <a:solidFill>
                            <a:srgbClr val="FF0000"/>
                          </a:solidFill>
                        </a:rPr>
                        <a:t>Arm/hand</a:t>
                      </a:r>
                      <a:r>
                        <a:rPr lang="en-US" sz="1400" baseline="0" dirty="0" smtClean="0">
                          <a:solidFill>
                            <a:srgbClr val="FF0000"/>
                          </a:solidFill>
                        </a:rPr>
                        <a:t> motions</a:t>
                      </a:r>
                      <a:endParaRPr lang="en-US" sz="1400" dirty="0">
                        <a:solidFill>
                          <a:srgbClr val="FF0000"/>
                        </a:solidFill>
                      </a:endParaRPr>
                    </a:p>
                    <a:p>
                      <a:pPr marL="800100" lvl="1" indent="-342900">
                        <a:buFont typeface="+mj-lt"/>
                        <a:buAutoNum type="arabicPeriod"/>
                      </a:pPr>
                      <a:r>
                        <a:rPr lang="en-US" sz="1400" dirty="0"/>
                        <a:t>        Shake hands</a:t>
                      </a:r>
                    </a:p>
                    <a:p>
                      <a:pPr marL="342900" indent="-342900">
                        <a:buFont typeface="+mj-lt"/>
                        <a:buAutoNum type="arabicPeriod"/>
                      </a:pPr>
                      <a:r>
                        <a:rPr lang="en-US" sz="1400" dirty="0">
                          <a:solidFill>
                            <a:srgbClr val="FF0000"/>
                          </a:solidFill>
                        </a:rPr>
                        <a:t> </a:t>
                      </a:r>
                      <a:r>
                        <a:rPr lang="en-US" sz="1400" dirty="0" smtClean="0">
                          <a:solidFill>
                            <a:srgbClr val="FF0000"/>
                          </a:solidFill>
                        </a:rPr>
                        <a:t>Body motions</a:t>
                      </a:r>
                    </a:p>
                    <a:p>
                      <a:pPr marL="800100" lvl="1" indent="-342900">
                        <a:buFont typeface="+mj-lt"/>
                        <a:buAutoNum type="arabicPeriod"/>
                      </a:pPr>
                      <a:r>
                        <a:rPr lang="en-US" sz="1400" dirty="0"/>
                        <a:t>       Dancing</a:t>
                      </a:r>
                    </a:p>
                    <a:p>
                      <a:pPr marL="800100" lvl="1" indent="-342900">
                        <a:buFont typeface="+mj-lt"/>
                        <a:buAutoNum type="arabicPeriod"/>
                      </a:pPr>
                      <a:r>
                        <a:rPr lang="en-US" sz="1400" dirty="0"/>
                        <a:t>        Stretching</a:t>
                      </a:r>
                    </a:p>
                    <a:p>
                      <a:pPr marL="800100" lvl="1" indent="-342900">
                        <a:buFont typeface="+mj-lt"/>
                        <a:buAutoNum type="arabicPeriod"/>
                      </a:pPr>
                      <a:r>
                        <a:rPr lang="en-US" sz="1400" dirty="0"/>
                        <a:t>        Different Greetings</a:t>
                      </a:r>
                    </a:p>
                    <a:p>
                      <a:pPr marL="800100" lvl="1" indent="-342900">
                        <a:buFont typeface="+mj-lt"/>
                        <a:buAutoNum type="arabicPeriod"/>
                      </a:pPr>
                      <a:r>
                        <a:rPr lang="en-US" sz="1400" dirty="0"/>
                        <a:t>         </a:t>
                      </a:r>
                      <a:r>
                        <a:rPr lang="en-US" sz="1400" dirty="0" smtClean="0"/>
                        <a:t>Shaking</a:t>
                      </a:r>
                      <a:r>
                        <a:rPr lang="en-US" sz="1400" dirty="0"/>
                        <a:t>   </a:t>
                      </a:r>
                    </a:p>
                  </a:txBody>
                  <a:tcPr marL="23451" marR="23451" marT="11725" marB="11725" anchor="ctr">
                    <a:lnL>
                      <a:noFill/>
                    </a:lnL>
                    <a:lnR>
                      <a:noFill/>
                    </a:lnR>
                    <a:lnT>
                      <a:noFill/>
                    </a:lnT>
                    <a:lnB>
                      <a:noFill/>
                    </a:lnB>
                  </a:tcPr>
                </a:tc>
              </a:tr>
            </a:tbl>
          </a:graphicData>
        </a:graphic>
      </p:graphicFrame>
      <p:sp>
        <p:nvSpPr>
          <p:cNvPr id="6" name="Rectangle 1"/>
          <p:cNvSpPr>
            <a:spLocks noChangeArrowheads="1"/>
          </p:cNvSpPr>
          <p:nvPr/>
        </p:nvSpPr>
        <p:spPr bwMode="auto">
          <a:xfrm>
            <a:off x="457200" y="1622425"/>
            <a:ext cx="8686800" cy="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2052"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37613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4091235"/>
              </p:ext>
            </p:extLst>
          </p:nvPr>
        </p:nvGraphicFramePr>
        <p:xfrm>
          <a:off x="228600" y="11064"/>
          <a:ext cx="8686800" cy="6424250"/>
        </p:xfrm>
        <a:graphic>
          <a:graphicData uri="http://schemas.openxmlformats.org/drawingml/2006/table">
            <a:tbl>
              <a:tblPr/>
              <a:tblGrid>
                <a:gridCol w="8686800"/>
              </a:tblGrid>
              <a:tr h="5094194">
                <a:tc>
                  <a:txBody>
                    <a:bodyPr/>
                    <a:lstStyle/>
                    <a:p>
                      <a:endParaRPr lang="en-US" sz="2800" b="1" dirty="0">
                        <a:solidFill>
                          <a:srgbClr val="FF0000"/>
                        </a:solidFill>
                        <a:effectLst>
                          <a:outerShdw blurRad="38100" dist="38100" dir="2700000" algn="tl">
                            <a:srgbClr val="000000">
                              <a:alpha val="43137"/>
                            </a:srgbClr>
                          </a:outerShdw>
                        </a:effectLst>
                      </a:endParaRPr>
                    </a:p>
                    <a:p>
                      <a:pPr algn="ctr"/>
                      <a:r>
                        <a:rPr lang="en-US" sz="2800" b="1" dirty="0" smtClean="0">
                          <a:solidFill>
                            <a:srgbClr val="FF0000"/>
                          </a:solidFill>
                          <a:effectLst>
                            <a:outerShdw blurRad="38100" dist="38100" dir="2700000" algn="tl">
                              <a:srgbClr val="000000">
                                <a:alpha val="43137"/>
                              </a:srgbClr>
                            </a:outerShdw>
                          </a:effectLst>
                        </a:rPr>
                        <a:t>Type </a:t>
                      </a:r>
                      <a:r>
                        <a:rPr lang="en-US" sz="2800" b="1" dirty="0">
                          <a:solidFill>
                            <a:srgbClr val="FF0000"/>
                          </a:solidFill>
                          <a:effectLst>
                            <a:outerShdw blurRad="38100" dist="38100" dir="2700000" algn="tl">
                              <a:srgbClr val="000000">
                                <a:alpha val="43137"/>
                              </a:srgbClr>
                            </a:outerShdw>
                          </a:effectLst>
                        </a:rPr>
                        <a:t>of </a:t>
                      </a:r>
                      <a:r>
                        <a:rPr lang="en-US" sz="2800" b="1" dirty="0" smtClean="0">
                          <a:solidFill>
                            <a:srgbClr val="FF0000"/>
                          </a:solidFill>
                          <a:effectLst>
                            <a:outerShdw blurRad="38100" dist="38100" dir="2700000" algn="tl">
                              <a:srgbClr val="000000">
                                <a:alpha val="43137"/>
                              </a:srgbClr>
                            </a:outerShdw>
                          </a:effectLst>
                        </a:rPr>
                        <a:t>Robot</a:t>
                      </a:r>
                      <a:r>
                        <a:rPr lang="en-US" sz="2800" b="1" baseline="0" dirty="0" smtClean="0">
                          <a:solidFill>
                            <a:srgbClr val="FF0000"/>
                          </a:solidFill>
                          <a:effectLst>
                            <a:outerShdw blurRad="38100" dist="38100" dir="2700000" algn="tl">
                              <a:srgbClr val="000000">
                                <a:alpha val="43137"/>
                              </a:srgbClr>
                            </a:outerShdw>
                          </a:effectLst>
                        </a:rPr>
                        <a:t> desired by High School Students:</a:t>
                      </a:r>
                    </a:p>
                    <a:p>
                      <a:endParaRPr lang="en-US" sz="1600" dirty="0"/>
                    </a:p>
                    <a:p>
                      <a:r>
                        <a:rPr lang="en-US" sz="1600" dirty="0"/>
                        <a:t>     </a:t>
                      </a:r>
                      <a:r>
                        <a:rPr lang="en-US" sz="1600" b="1" dirty="0">
                          <a:solidFill>
                            <a:srgbClr val="FF0000"/>
                          </a:solidFill>
                          <a:effectLst>
                            <a:outerShdw blurRad="38100" dist="38100" dir="2700000" algn="tl">
                              <a:srgbClr val="000000">
                                <a:alpha val="43137"/>
                              </a:srgbClr>
                            </a:outerShdw>
                          </a:effectLst>
                        </a:rPr>
                        <a:t>Scenario:</a:t>
                      </a:r>
                      <a:r>
                        <a:rPr lang="en-US" sz="1600" dirty="0"/>
                        <a:t> </a:t>
                      </a:r>
                      <a:r>
                        <a:rPr lang="en-US" sz="2800" dirty="0"/>
                        <a:t>If high school students come</a:t>
                      </a:r>
                    </a:p>
                    <a:p>
                      <a:pPr marL="342900" indent="-342900">
                        <a:buFont typeface="+mj-lt"/>
                        <a:buAutoNum type="arabicPeriod"/>
                      </a:pPr>
                      <a:r>
                        <a:rPr lang="en-US" sz="1600" dirty="0"/>
                        <a:t>        </a:t>
                      </a:r>
                      <a:r>
                        <a:rPr lang="en-US" sz="1600" dirty="0" smtClean="0">
                          <a:solidFill>
                            <a:srgbClr val="00B0F0"/>
                          </a:solidFill>
                        </a:rPr>
                        <a:t>Questions of students</a:t>
                      </a:r>
                      <a:endParaRPr lang="en-US" sz="1600" dirty="0">
                        <a:solidFill>
                          <a:srgbClr val="00B0F0"/>
                        </a:solidFill>
                      </a:endParaRPr>
                    </a:p>
                    <a:p>
                      <a:pPr marL="800100" lvl="1" indent="-342900">
                        <a:buFont typeface="+mj-lt"/>
                        <a:buAutoNum type="arabicPeriod"/>
                      </a:pPr>
                      <a:r>
                        <a:rPr lang="en-US" sz="1600" dirty="0"/>
                        <a:t>            Ask about the departments</a:t>
                      </a:r>
                    </a:p>
                    <a:p>
                      <a:pPr marL="800100" lvl="1" indent="-342900">
                        <a:buFont typeface="+mj-lt"/>
                        <a:buAutoNum type="arabicPeriod"/>
                      </a:pPr>
                      <a:r>
                        <a:rPr lang="en-US" sz="1600" dirty="0"/>
                        <a:t>            Ask about Portland night life</a:t>
                      </a:r>
                    </a:p>
                    <a:p>
                      <a:pPr marL="800100" lvl="1" indent="-342900">
                        <a:buFont typeface="+mj-lt"/>
                        <a:buAutoNum type="arabicPeriod"/>
                      </a:pPr>
                      <a:r>
                        <a:rPr lang="en-US" sz="1600" dirty="0"/>
                        <a:t>            Ask about tourism</a:t>
                      </a:r>
                    </a:p>
                    <a:p>
                      <a:pPr marL="800100" lvl="1" indent="-342900">
                        <a:buFont typeface="+mj-lt"/>
                        <a:buAutoNum type="arabicPeriod"/>
                      </a:pPr>
                      <a:r>
                        <a:rPr lang="en-US" sz="1600" dirty="0"/>
                        <a:t>            Ask about weather</a:t>
                      </a:r>
                    </a:p>
                    <a:p>
                      <a:pPr marL="800100" lvl="1" indent="-342900">
                        <a:buFont typeface="+mj-lt"/>
                        <a:buAutoNum type="arabicPeriod"/>
                      </a:pPr>
                      <a:r>
                        <a:rPr lang="en-US" sz="1600" dirty="0"/>
                        <a:t>            Ask about financial aids</a:t>
                      </a:r>
                    </a:p>
                    <a:p>
                      <a:pPr marL="800100" lvl="1" indent="-342900">
                        <a:buFont typeface="+mj-lt"/>
                        <a:buAutoNum type="arabicPeriod"/>
                      </a:pPr>
                      <a:r>
                        <a:rPr lang="en-US" sz="1600" dirty="0"/>
                        <a:t>            Ask about housing</a:t>
                      </a:r>
                    </a:p>
                    <a:p>
                      <a:pPr marL="800100" lvl="1" indent="-342900">
                        <a:buFont typeface="+mj-lt"/>
                        <a:buAutoNum type="arabicPeriod"/>
                      </a:pPr>
                      <a:r>
                        <a:rPr lang="en-US" sz="1600" dirty="0"/>
                        <a:t>            Ask about ethnic food</a:t>
                      </a:r>
                    </a:p>
                    <a:p>
                      <a:pPr marL="800100" lvl="1" indent="-342900">
                        <a:buFont typeface="+mj-lt"/>
                        <a:buAutoNum type="arabicPeriod"/>
                      </a:pPr>
                      <a:r>
                        <a:rPr lang="en-US" sz="1600" dirty="0"/>
                        <a:t>            Ask about </a:t>
                      </a:r>
                      <a:r>
                        <a:rPr lang="en-US" sz="1600" dirty="0" smtClean="0"/>
                        <a:t>subjects</a:t>
                      </a:r>
                    </a:p>
                    <a:p>
                      <a:pPr marL="342900" lvl="0" indent="-342900">
                        <a:buFont typeface="+mj-lt"/>
                        <a:buAutoNum type="arabicPeriod"/>
                      </a:pPr>
                      <a:endParaRPr lang="en-US" sz="1600" dirty="0" smtClean="0"/>
                    </a:p>
                    <a:p>
                      <a:pPr marL="342900" lvl="0" indent="-342900">
                        <a:buFont typeface="+mj-lt"/>
                        <a:buAutoNum type="arabicPeriod"/>
                      </a:pPr>
                      <a:r>
                        <a:rPr lang="en-US" sz="1600" dirty="0" smtClean="0">
                          <a:solidFill>
                            <a:srgbClr val="00B0F0"/>
                          </a:solidFill>
                        </a:rPr>
                        <a:t>Advertise </a:t>
                      </a:r>
                      <a:r>
                        <a:rPr lang="en-US" sz="1600" dirty="0"/>
                        <a:t>about subjects for department</a:t>
                      </a:r>
                    </a:p>
                    <a:p>
                      <a:pPr marL="800100" lvl="1" indent="-342900">
                        <a:buFont typeface="+mj-lt"/>
                        <a:buAutoNum type="arabicPeriod"/>
                      </a:pPr>
                      <a:r>
                        <a:rPr lang="en-US" sz="1600" dirty="0"/>
                        <a:t>        Student diversity</a:t>
                      </a:r>
                    </a:p>
                    <a:p>
                      <a:pPr marL="800100" lvl="1" indent="-342900">
                        <a:buFont typeface="+mj-lt"/>
                        <a:buAutoNum type="arabicPeriod"/>
                      </a:pPr>
                      <a:r>
                        <a:rPr lang="en-US" sz="1600" dirty="0"/>
                        <a:t>        Student teacher ratios</a:t>
                      </a:r>
                    </a:p>
                    <a:p>
                      <a:pPr marL="800100" lvl="1" indent="-342900">
                        <a:buFont typeface="+mj-lt"/>
                        <a:buAutoNum type="arabicPeriod"/>
                      </a:pPr>
                      <a:r>
                        <a:rPr lang="en-US" sz="1600" dirty="0"/>
                        <a:t>        Support/assistance</a:t>
                      </a:r>
                    </a:p>
                    <a:p>
                      <a:pPr marL="800100" lvl="1" indent="-342900">
                        <a:buFont typeface="+mj-lt"/>
                        <a:buAutoNum type="arabicPeriod"/>
                      </a:pPr>
                      <a:r>
                        <a:rPr lang="en-US" sz="1600" dirty="0"/>
                        <a:t>        Student research</a:t>
                      </a:r>
                    </a:p>
                    <a:p>
                      <a:pPr marL="800100" lvl="1" indent="-342900">
                        <a:buFont typeface="+mj-lt"/>
                        <a:buAutoNum type="arabicPeriod"/>
                      </a:pPr>
                      <a:r>
                        <a:rPr lang="en-US" sz="1600" dirty="0"/>
                        <a:t>        Student ceremonies</a:t>
                      </a:r>
                    </a:p>
                    <a:p>
                      <a:pPr marL="800100" lvl="1" indent="-342900">
                        <a:buFont typeface="+mj-lt"/>
                        <a:buAutoNum type="arabicPeriod"/>
                      </a:pPr>
                      <a:r>
                        <a:rPr lang="en-US" sz="1600" dirty="0"/>
                        <a:t>        Student insurance</a:t>
                      </a:r>
                    </a:p>
                    <a:p>
                      <a:pPr marL="800100" lvl="1" indent="-342900">
                        <a:buFont typeface="+mj-lt"/>
                        <a:buAutoNum type="arabicPeriod"/>
                      </a:pPr>
                      <a:r>
                        <a:rPr lang="en-US" sz="1600" dirty="0"/>
                        <a:t>        Crime rate</a:t>
                      </a:r>
                    </a:p>
                    <a:p>
                      <a:r>
                        <a:rPr lang="en-US" sz="1600" dirty="0"/>
                        <a:t/>
                      </a:r>
                      <a:br>
                        <a:rPr lang="en-US" sz="1600" dirty="0"/>
                      </a:br>
                      <a:endParaRPr lang="en-US" sz="1600" dirty="0"/>
                    </a:p>
                  </a:txBody>
                  <a:tcPr marL="23451" marR="23451" marT="11725" marB="11725" anchor="ctr">
                    <a:lnL>
                      <a:noFill/>
                    </a:lnL>
                    <a:lnR>
                      <a:noFill/>
                    </a:lnR>
                    <a:lnT>
                      <a:noFill/>
                    </a:lnT>
                    <a:lnB>
                      <a:noFill/>
                    </a:lnB>
                  </a:tcPr>
                </a:tc>
              </a:tr>
            </a:tbl>
          </a:graphicData>
        </a:graphic>
      </p:graphicFrame>
      <p:sp>
        <p:nvSpPr>
          <p:cNvPr id="6" name="Rectangle 1"/>
          <p:cNvSpPr>
            <a:spLocks noChangeArrowheads="1"/>
          </p:cNvSpPr>
          <p:nvPr/>
        </p:nvSpPr>
        <p:spPr bwMode="auto">
          <a:xfrm>
            <a:off x="457200" y="1622425"/>
            <a:ext cx="8686800" cy="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3076"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40203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Contacts to Team Spring 2012</a:t>
            </a:r>
            <a:endParaRPr lang="en-US" dirty="0"/>
          </a:p>
        </p:txBody>
      </p:sp>
      <p:sp>
        <p:nvSpPr>
          <p:cNvPr id="3" name="Content Placeholder 2"/>
          <p:cNvSpPr>
            <a:spLocks noGrp="1"/>
          </p:cNvSpPr>
          <p:nvPr>
            <p:ph idx="1"/>
          </p:nvPr>
        </p:nvSpPr>
        <p:spPr>
          <a:xfrm>
            <a:off x="381000" y="838200"/>
            <a:ext cx="8229600" cy="4525963"/>
          </a:xfrm>
        </p:spPr>
        <p:txBody>
          <a:bodyPr>
            <a:normAutofit fontScale="92500" lnSpcReduction="10000"/>
          </a:bodyPr>
          <a:lstStyle/>
          <a:p>
            <a:pPr marL="514350" indent="-514350">
              <a:buFont typeface="+mj-lt"/>
              <a:buAutoNum type="arabicPeriod"/>
            </a:pPr>
            <a:r>
              <a:rPr lang="en-US" dirty="0" smtClean="0"/>
              <a:t>Omar </a:t>
            </a:r>
            <a:r>
              <a:rPr lang="en-US" dirty="0" err="1" smtClean="0"/>
              <a:t>Mohsin</a:t>
            </a:r>
            <a:r>
              <a:rPr lang="en-US" dirty="0" smtClean="0"/>
              <a:t>    </a:t>
            </a:r>
            <a:r>
              <a:rPr lang="en-US" dirty="0" smtClean="0">
                <a:hlinkClick r:id="rId2"/>
              </a:rPr>
              <a:t>oqmohsin@gmail.com</a:t>
            </a:r>
            <a:endParaRPr lang="en-US" dirty="0" smtClean="0"/>
          </a:p>
          <a:p>
            <a:pPr marL="914400" lvl="1" indent="-514350"/>
            <a:r>
              <a:rPr lang="en-US" dirty="0" smtClean="0">
                <a:solidFill>
                  <a:srgbClr val="FF0000"/>
                </a:solidFill>
              </a:rPr>
              <a:t>Will help</a:t>
            </a:r>
            <a:endParaRPr lang="en-US" dirty="0" smtClean="0">
              <a:solidFill>
                <a:srgbClr val="FF0000"/>
              </a:solidFill>
            </a:endParaRPr>
          </a:p>
          <a:p>
            <a:pPr marL="514350" indent="-514350">
              <a:buFont typeface="+mj-lt"/>
              <a:buAutoNum type="arabicPeriod"/>
            </a:pPr>
            <a:r>
              <a:rPr lang="en-US" dirty="0"/>
              <a:t>D</a:t>
            </a:r>
            <a:r>
              <a:rPr lang="en-US" dirty="0" smtClean="0"/>
              <a:t>avid </a:t>
            </a:r>
            <a:r>
              <a:rPr lang="en-US" dirty="0"/>
              <a:t>G</a:t>
            </a:r>
            <a:r>
              <a:rPr lang="en-US" dirty="0" smtClean="0"/>
              <a:t>askin     &lt;d.b.gaskin@gmail.com&gt;</a:t>
            </a:r>
          </a:p>
          <a:p>
            <a:pPr marL="514350" lvl="1" indent="-514350">
              <a:buFont typeface="+mj-lt"/>
              <a:buAutoNum type="arabicPeriod"/>
            </a:pPr>
            <a:r>
              <a:rPr lang="en-US" dirty="0" smtClean="0"/>
              <a:t>Mathias </a:t>
            </a:r>
            <a:r>
              <a:rPr lang="en-US" dirty="0" err="1" smtClean="0"/>
              <a:t>Sunardi</a:t>
            </a:r>
            <a:r>
              <a:rPr lang="en-US" dirty="0" smtClean="0"/>
              <a:t>   </a:t>
            </a:r>
            <a:r>
              <a:rPr lang="en-US" dirty="0" smtClean="0">
                <a:hlinkClick r:id="rId3"/>
              </a:rPr>
              <a:t>msunardi@cecs.pdx.edu</a:t>
            </a:r>
            <a:endParaRPr lang="en-US" dirty="0" smtClean="0"/>
          </a:p>
          <a:p>
            <a:pPr marL="914400" lvl="2" indent="-514350"/>
            <a:r>
              <a:rPr lang="en-US" dirty="0" smtClean="0">
                <a:solidFill>
                  <a:srgbClr val="FF0000"/>
                </a:solidFill>
              </a:rPr>
              <a:t>Will help</a:t>
            </a:r>
            <a:endParaRPr lang="en-US" dirty="0" smtClean="0">
              <a:solidFill>
                <a:srgbClr val="FF0000"/>
              </a:solidFill>
            </a:endParaRPr>
          </a:p>
          <a:p>
            <a:pPr marL="514350" indent="-514350">
              <a:buFont typeface="+mj-lt"/>
              <a:buAutoNum type="arabicPeriod"/>
            </a:pPr>
            <a:r>
              <a:rPr lang="en-US" dirty="0" smtClean="0"/>
              <a:t> Ali </a:t>
            </a:r>
            <a:r>
              <a:rPr lang="en-US" dirty="0" err="1" smtClean="0"/>
              <a:t>Alnasser</a:t>
            </a:r>
            <a:r>
              <a:rPr lang="en-US" dirty="0" smtClean="0"/>
              <a:t> &lt;alnas2@pdx.edu&gt;, </a:t>
            </a:r>
          </a:p>
          <a:p>
            <a:pPr marL="514350" indent="-514350">
              <a:buFont typeface="+mj-lt"/>
              <a:buAutoNum type="arabicPeriod"/>
            </a:pPr>
            <a:r>
              <a:rPr lang="en-US" dirty="0" err="1" smtClean="0"/>
              <a:t>Marek</a:t>
            </a:r>
            <a:r>
              <a:rPr lang="en-US" dirty="0" smtClean="0"/>
              <a:t> </a:t>
            </a:r>
            <a:r>
              <a:rPr lang="en-US" dirty="0" err="1" smtClean="0"/>
              <a:t>Perkowski</a:t>
            </a:r>
            <a:r>
              <a:rPr lang="en-US" dirty="0" smtClean="0"/>
              <a:t> &lt;mperkows@cecs.pdx.edu&gt;,</a:t>
            </a:r>
          </a:p>
          <a:p>
            <a:pPr marL="514350" indent="-514350">
              <a:buFont typeface="+mj-lt"/>
              <a:buAutoNum type="arabicPeriod"/>
            </a:pPr>
            <a:r>
              <a:rPr lang="en-US" dirty="0" smtClean="0"/>
              <a:t>James Tripp    &lt;trippj25@gmail.com&gt;,</a:t>
            </a:r>
          </a:p>
          <a:p>
            <a:pPr marL="514350" indent="-514350">
              <a:buFont typeface="+mj-lt"/>
              <a:buAutoNum type="arabicPeriod"/>
            </a:pPr>
            <a:r>
              <a:rPr lang="en-US" dirty="0" smtClean="0"/>
              <a:t>David Glover    &lt;david.glover.or@gmail.com&gt;</a:t>
            </a:r>
            <a:endParaRPr lang="en-US" dirty="0"/>
          </a:p>
        </p:txBody>
      </p:sp>
    </p:spTree>
    <p:extLst>
      <p:ext uri="{BB962C8B-B14F-4D97-AF65-F5344CB8AC3E}">
        <p14:creationId xmlns:p14="http://schemas.microsoft.com/office/powerpoint/2010/main" val="3032291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Team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7756655"/>
              </p:ext>
            </p:extLst>
          </p:nvPr>
        </p:nvGraphicFramePr>
        <p:xfrm>
          <a:off x="685800" y="1219200"/>
          <a:ext cx="7696201" cy="3444240"/>
        </p:xfrm>
        <a:graphic>
          <a:graphicData uri="http://schemas.openxmlformats.org/drawingml/2006/table">
            <a:tbl>
              <a:tblPr firstRow="1" bandRow="1">
                <a:tableStyleId>{5C22544A-7EE6-4342-B048-85BDC9FD1C3A}</a:tableStyleId>
              </a:tblPr>
              <a:tblGrid>
                <a:gridCol w="381000"/>
                <a:gridCol w="2393211"/>
                <a:gridCol w="2712189"/>
                <a:gridCol w="1219200"/>
                <a:gridCol w="990601"/>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r>
                        <a:rPr lang="en-US" dirty="0" smtClean="0"/>
                        <a:t>1</a:t>
                      </a:r>
                      <a:endParaRPr lang="en-US" dirty="0"/>
                    </a:p>
                  </a:txBody>
                  <a:tcPr/>
                </a:tc>
                <a:tc>
                  <a:txBody>
                    <a:bodyPr/>
                    <a:lstStyle/>
                    <a:p>
                      <a:r>
                        <a:rPr lang="en-US" dirty="0" smtClean="0"/>
                        <a:t>Omar </a:t>
                      </a:r>
                      <a:r>
                        <a:rPr lang="en-US" dirty="0" err="1" smtClean="0"/>
                        <a:t>Mohsin</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oqmohsin@gmail.com</a:t>
                      </a:r>
                    </a:p>
                    <a:p>
                      <a:endParaRPr lang="en-US" dirty="0"/>
                    </a:p>
                  </a:txBody>
                  <a:tcPr/>
                </a:tc>
                <a:tc>
                  <a:txBody>
                    <a:bodyPr/>
                    <a:lstStyle/>
                    <a:p>
                      <a:r>
                        <a:rPr lang="en-US" dirty="0" smtClean="0"/>
                        <a:t>base</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r>
                        <a:rPr lang="en-US" dirty="0" smtClean="0"/>
                        <a:t>Ali </a:t>
                      </a:r>
                      <a:r>
                        <a:rPr lang="en-US" dirty="0" err="1" smtClean="0"/>
                        <a:t>Alnasser</a:t>
                      </a:r>
                      <a:r>
                        <a:rPr lang="en-US" dirty="0" smtClean="0"/>
                        <a:t> </a:t>
                      </a:r>
                      <a:endParaRPr lang="en-US" dirty="0"/>
                    </a:p>
                  </a:txBody>
                  <a:tcPr/>
                </a:tc>
                <a:tc>
                  <a:txBody>
                    <a:bodyPr/>
                    <a:lstStyle/>
                    <a:p>
                      <a:r>
                        <a:rPr lang="en-US" dirty="0" smtClean="0"/>
                        <a:t>alnas2@pdx.edu</a:t>
                      </a:r>
                      <a:endParaRPr lang="en-US" dirty="0"/>
                    </a:p>
                  </a:txBody>
                  <a:tcPr/>
                </a:tc>
                <a:tc>
                  <a:txBody>
                    <a:bodyPr/>
                    <a:lstStyle/>
                    <a:p>
                      <a:r>
                        <a:rPr lang="en-US" dirty="0" smtClean="0"/>
                        <a:t>base</a:t>
                      </a:r>
                      <a:endParaRPr lang="en-US" dirty="0"/>
                    </a:p>
                  </a:txBody>
                  <a:tcPr/>
                </a:tc>
                <a:tc>
                  <a:txBody>
                    <a:bodyPr/>
                    <a:lstStyle/>
                    <a:p>
                      <a:endParaRPr lang="en-US"/>
                    </a:p>
                  </a:txBody>
                  <a:tcPr/>
                </a:tc>
              </a:tr>
              <a:tr h="370840">
                <a:tc>
                  <a:txBody>
                    <a:bodyPr/>
                    <a:lstStyle/>
                    <a:p>
                      <a:r>
                        <a:rPr lang="en-US" dirty="0" smtClean="0"/>
                        <a:t>3</a:t>
                      </a:r>
                      <a:endParaRPr lang="en-US" dirty="0"/>
                    </a:p>
                  </a:txBody>
                  <a:tcPr/>
                </a:tc>
                <a:tc>
                  <a:txBody>
                    <a:bodyPr/>
                    <a:lstStyle/>
                    <a:p>
                      <a:r>
                        <a:rPr lang="en-US" dirty="0" smtClean="0"/>
                        <a:t>David Gaskin </a:t>
                      </a:r>
                      <a:endParaRPr lang="en-US" dirty="0"/>
                    </a:p>
                  </a:txBody>
                  <a:tcPr/>
                </a:tc>
                <a:tc>
                  <a:txBody>
                    <a:bodyPr/>
                    <a:lstStyle/>
                    <a:p>
                      <a:r>
                        <a:rPr lang="en-US" dirty="0" smtClean="0"/>
                        <a:t>d.b.gaskin@gmail.com</a:t>
                      </a:r>
                      <a:endParaRPr lang="en-US" dirty="0"/>
                    </a:p>
                  </a:txBody>
                  <a:tcPr/>
                </a:tc>
                <a:tc>
                  <a:txBody>
                    <a:bodyPr/>
                    <a:lstStyle/>
                    <a:p>
                      <a:r>
                        <a:rPr lang="en-US" dirty="0" smtClean="0"/>
                        <a:t>waist</a:t>
                      </a:r>
                      <a:endParaRPr lang="en-US" dirty="0"/>
                    </a:p>
                  </a:txBody>
                  <a:tcPr/>
                </a:tc>
                <a:tc>
                  <a:txBody>
                    <a:bodyPr/>
                    <a:lstStyle/>
                    <a:p>
                      <a:endParaRPr lang="en-US"/>
                    </a:p>
                  </a:txBody>
                  <a:tcPr/>
                </a:tc>
              </a:tr>
              <a:tr h="370840">
                <a:tc>
                  <a:txBody>
                    <a:bodyPr/>
                    <a:lstStyle/>
                    <a:p>
                      <a:r>
                        <a:rPr lang="en-US" dirty="0" smtClean="0"/>
                        <a:t>4</a:t>
                      </a:r>
                      <a:endParaRPr lang="en-US" dirty="0"/>
                    </a:p>
                  </a:txBody>
                  <a:tcPr/>
                </a:tc>
                <a:tc>
                  <a:txBody>
                    <a:bodyPr/>
                    <a:lstStyle/>
                    <a:p>
                      <a:r>
                        <a:rPr lang="en-US" dirty="0" smtClean="0"/>
                        <a:t>Mathias </a:t>
                      </a:r>
                      <a:r>
                        <a:rPr lang="en-US" dirty="0" err="1" smtClean="0"/>
                        <a:t>Sunardi</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msunardi@cecs.pdx.edu</a:t>
                      </a:r>
                    </a:p>
                  </a:txBody>
                  <a:tcPr/>
                </a:tc>
                <a:tc>
                  <a:txBody>
                    <a:bodyPr/>
                    <a:lstStyle/>
                    <a:p>
                      <a:r>
                        <a:rPr lang="en-US" dirty="0" smtClean="0"/>
                        <a:t>manager</a:t>
                      </a:r>
                      <a:endParaRPr lang="en-US" dirty="0"/>
                    </a:p>
                  </a:txBody>
                  <a:tcPr/>
                </a:tc>
                <a:tc>
                  <a:txBody>
                    <a:bodyPr/>
                    <a:lstStyle/>
                    <a:p>
                      <a:r>
                        <a:rPr lang="en-US" dirty="0" smtClean="0"/>
                        <a:t>vision</a:t>
                      </a:r>
                      <a:endParaRPr lang="en-US" dirty="0"/>
                    </a:p>
                  </a:txBody>
                  <a:tcPr/>
                </a:tc>
              </a:tr>
              <a:tr h="370840">
                <a:tc>
                  <a:txBody>
                    <a:bodyPr/>
                    <a:lstStyle/>
                    <a:p>
                      <a:r>
                        <a:rPr lang="en-US" dirty="0" smtClean="0"/>
                        <a:t>5</a:t>
                      </a:r>
                      <a:endParaRPr lang="en-US" dirty="0"/>
                    </a:p>
                  </a:txBody>
                  <a:tcPr/>
                </a:tc>
                <a:tc>
                  <a:txBody>
                    <a:bodyPr/>
                    <a:lstStyle/>
                    <a:p>
                      <a:r>
                        <a:rPr lang="en-US" dirty="0" smtClean="0"/>
                        <a:t>James Tripp </a:t>
                      </a:r>
                      <a:endParaRPr lang="en-US" dirty="0"/>
                    </a:p>
                  </a:txBody>
                  <a:tcPr/>
                </a:tc>
                <a:tc>
                  <a:txBody>
                    <a:bodyPr/>
                    <a:lstStyle/>
                    <a:p>
                      <a:r>
                        <a:rPr lang="en-US" dirty="0" smtClean="0"/>
                        <a:t>trippj25@gmail.com</a:t>
                      </a:r>
                      <a:endParaRPr lang="en-US" dirty="0"/>
                    </a:p>
                  </a:txBody>
                  <a:tcPr/>
                </a:tc>
                <a:tc>
                  <a:txBody>
                    <a:bodyPr/>
                    <a:lstStyle/>
                    <a:p>
                      <a:r>
                        <a:rPr lang="en-US" dirty="0" smtClean="0"/>
                        <a:t>arms</a:t>
                      </a:r>
                      <a:endParaRPr lang="en-US" dirty="0"/>
                    </a:p>
                  </a:txBody>
                  <a:tcPr/>
                </a:tc>
                <a:tc>
                  <a:txBody>
                    <a:bodyPr/>
                    <a:lstStyle/>
                    <a:p>
                      <a:endParaRPr lang="en-US"/>
                    </a:p>
                  </a:txBody>
                  <a:tcPr/>
                </a:tc>
              </a:tr>
              <a:tr h="370840">
                <a:tc>
                  <a:txBody>
                    <a:bodyPr/>
                    <a:lstStyle/>
                    <a:p>
                      <a:r>
                        <a:rPr lang="en-US" dirty="0" smtClean="0"/>
                        <a:t>6</a:t>
                      </a:r>
                      <a:endParaRPr lang="en-US" dirty="0"/>
                    </a:p>
                  </a:txBody>
                  <a:tcPr/>
                </a:tc>
                <a:tc>
                  <a:txBody>
                    <a:bodyPr/>
                    <a:lstStyle/>
                    <a:p>
                      <a:r>
                        <a:rPr lang="en-US" dirty="0" smtClean="0"/>
                        <a:t>David Glover </a:t>
                      </a:r>
                      <a:endParaRPr lang="en-US" dirty="0"/>
                    </a:p>
                  </a:txBody>
                  <a:tcPr/>
                </a:tc>
                <a:tc>
                  <a:txBody>
                    <a:bodyPr/>
                    <a:lstStyle/>
                    <a:p>
                      <a:r>
                        <a:rPr lang="en-US" sz="1600" dirty="0" smtClean="0"/>
                        <a:t>david.glover.or@gmail.com</a:t>
                      </a:r>
                      <a:endParaRPr lang="en-US" sz="1600" dirty="0"/>
                    </a:p>
                  </a:txBody>
                  <a:tcPr/>
                </a:tc>
                <a:tc>
                  <a:txBody>
                    <a:bodyPr/>
                    <a:lstStyle/>
                    <a:p>
                      <a:r>
                        <a:rPr lang="en-US" dirty="0" smtClean="0"/>
                        <a:t>Wall following</a:t>
                      </a:r>
                      <a:endParaRPr lang="en-US" dirty="0"/>
                    </a:p>
                  </a:txBody>
                  <a:tcPr/>
                </a:tc>
                <a:tc>
                  <a:txBody>
                    <a:bodyPr/>
                    <a:lstStyle/>
                    <a:p>
                      <a:endParaRPr lang="en-US"/>
                    </a:p>
                  </a:txBody>
                  <a:tcPr/>
                </a:tc>
              </a:tr>
              <a:tr h="370840">
                <a:tc>
                  <a:txBody>
                    <a:bodyPr/>
                    <a:lstStyle/>
                    <a:p>
                      <a:r>
                        <a:rPr lang="en-US" dirty="0" smtClean="0"/>
                        <a:t>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3930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30402788"/>
              </p:ext>
            </p:extLst>
          </p:nvPr>
        </p:nvGraphicFramePr>
        <p:xfrm>
          <a:off x="185057" y="-10885"/>
          <a:ext cx="8991600" cy="3165173"/>
        </p:xfrm>
        <a:graphic>
          <a:graphicData uri="http://schemas.openxmlformats.org/drawingml/2006/table">
            <a:tbl>
              <a:tblPr firstRow="1" bandRow="1">
                <a:tableStyleId>{5C22544A-7EE6-4342-B048-85BDC9FD1C3A}</a:tableStyleId>
              </a:tblPr>
              <a:tblGrid>
                <a:gridCol w="348343"/>
                <a:gridCol w="2133600"/>
                <a:gridCol w="2895600"/>
                <a:gridCol w="2057400"/>
                <a:gridCol w="1556657"/>
              </a:tblGrid>
              <a:tr h="333228">
                <a:tc>
                  <a:txBody>
                    <a:bodyPr/>
                    <a:lstStyle/>
                    <a:p>
                      <a:endParaRPr lang="en-US" dirty="0"/>
                    </a:p>
                  </a:txBody>
                  <a:tcPr>
                    <a:solidFill>
                      <a:schemeClr val="bg2"/>
                    </a:solidFill>
                  </a:tcPr>
                </a:tc>
                <a:tc>
                  <a:txBody>
                    <a:bodyPr/>
                    <a:lstStyle/>
                    <a:p>
                      <a:endParaRPr lang="en-US"/>
                    </a:p>
                  </a:txBody>
                  <a:tcPr>
                    <a:solidFill>
                      <a:schemeClr val="bg2"/>
                    </a:solidFill>
                  </a:tcPr>
                </a:tc>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r>
              <a:tr h="333228">
                <a:tc>
                  <a:txBody>
                    <a:bodyPr/>
                    <a:lstStyle/>
                    <a:p>
                      <a:r>
                        <a:rPr lang="en-US" dirty="0" smtClean="0"/>
                        <a:t>1</a:t>
                      </a:r>
                      <a:endParaRPr lang="en-US" dirty="0"/>
                    </a:p>
                  </a:txBody>
                  <a:tcPr>
                    <a:solidFill>
                      <a:schemeClr val="bg2"/>
                    </a:solidFill>
                  </a:tcPr>
                </a:tc>
                <a:tc>
                  <a:txBody>
                    <a:bodyPr/>
                    <a:lstStyle/>
                    <a:p>
                      <a:r>
                        <a:rPr lang="en-US" dirty="0" smtClean="0"/>
                        <a:t>Omar </a:t>
                      </a:r>
                      <a:r>
                        <a:rPr lang="en-US" dirty="0" err="1" smtClean="0"/>
                        <a:t>Mohsin</a:t>
                      </a:r>
                      <a:r>
                        <a:rPr lang="en-US" dirty="0" smtClean="0"/>
                        <a:t> </a:t>
                      </a:r>
                      <a:endParaRPr lang="en-US"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oqmohsin@gmail.com</a:t>
                      </a:r>
                    </a:p>
                  </a:txBody>
                  <a:tcPr>
                    <a:solidFill>
                      <a:schemeClr val="bg2"/>
                    </a:solidFill>
                  </a:tcPr>
                </a:tc>
                <a:tc>
                  <a:txBody>
                    <a:bodyPr/>
                    <a:lstStyle/>
                    <a:p>
                      <a:r>
                        <a:rPr lang="en-US" dirty="0" smtClean="0">
                          <a:solidFill>
                            <a:srgbClr val="FF0000"/>
                          </a:solidFill>
                        </a:rPr>
                        <a:t>base</a:t>
                      </a:r>
                      <a:endParaRPr lang="en-US" dirty="0">
                        <a:solidFill>
                          <a:srgbClr val="FF0000"/>
                        </a:solidFill>
                      </a:endParaRPr>
                    </a:p>
                  </a:txBody>
                  <a:tcPr>
                    <a:solidFill>
                      <a:schemeClr val="bg2"/>
                    </a:solidFill>
                  </a:tcPr>
                </a:tc>
                <a:tc>
                  <a:txBody>
                    <a:bodyPr/>
                    <a:lstStyle/>
                    <a:p>
                      <a:endParaRPr lang="en-US" dirty="0"/>
                    </a:p>
                  </a:txBody>
                  <a:tcPr>
                    <a:solidFill>
                      <a:schemeClr val="bg2"/>
                    </a:solidFill>
                  </a:tcPr>
                </a:tc>
              </a:tr>
              <a:tr h="333228">
                <a:tc>
                  <a:txBody>
                    <a:bodyPr/>
                    <a:lstStyle/>
                    <a:p>
                      <a:r>
                        <a:rPr lang="en-US" dirty="0" smtClean="0"/>
                        <a:t>2</a:t>
                      </a:r>
                      <a:endParaRPr lang="en-US" dirty="0"/>
                    </a:p>
                  </a:txBody>
                  <a:tcPr>
                    <a:solidFill>
                      <a:schemeClr val="bg2"/>
                    </a:solidFill>
                  </a:tcPr>
                </a:tc>
                <a:tc>
                  <a:txBody>
                    <a:bodyPr/>
                    <a:lstStyle/>
                    <a:p>
                      <a:r>
                        <a:rPr lang="en-US" dirty="0" smtClean="0"/>
                        <a:t>Ali </a:t>
                      </a:r>
                      <a:r>
                        <a:rPr lang="en-US" dirty="0" err="1" smtClean="0"/>
                        <a:t>Alnasser</a:t>
                      </a:r>
                      <a:r>
                        <a:rPr lang="en-US" dirty="0" smtClean="0"/>
                        <a:t> </a:t>
                      </a:r>
                      <a:endParaRPr lang="en-US" dirty="0"/>
                    </a:p>
                  </a:txBody>
                  <a:tcPr>
                    <a:solidFill>
                      <a:schemeClr val="bg2"/>
                    </a:solidFill>
                  </a:tcPr>
                </a:tc>
                <a:tc>
                  <a:txBody>
                    <a:bodyPr/>
                    <a:lstStyle/>
                    <a:p>
                      <a:r>
                        <a:rPr lang="en-US" dirty="0" smtClean="0"/>
                        <a:t>alnas2@pdx.edu</a:t>
                      </a:r>
                      <a:endParaRPr lang="en-US" dirty="0"/>
                    </a:p>
                  </a:txBody>
                  <a:tcPr>
                    <a:solidFill>
                      <a:schemeClr val="bg2"/>
                    </a:solidFill>
                  </a:tcPr>
                </a:tc>
                <a:tc>
                  <a:txBody>
                    <a:bodyPr/>
                    <a:lstStyle/>
                    <a:p>
                      <a:r>
                        <a:rPr lang="en-US" dirty="0" smtClean="0">
                          <a:solidFill>
                            <a:srgbClr val="FF0000"/>
                          </a:solidFill>
                        </a:rPr>
                        <a:t>base</a:t>
                      </a:r>
                      <a:endParaRPr lang="en-US" dirty="0">
                        <a:solidFill>
                          <a:srgbClr val="FF0000"/>
                        </a:solidFill>
                      </a:endParaRPr>
                    </a:p>
                  </a:txBody>
                  <a:tcPr>
                    <a:solidFill>
                      <a:schemeClr val="bg2"/>
                    </a:solidFill>
                  </a:tcPr>
                </a:tc>
                <a:tc>
                  <a:txBody>
                    <a:bodyPr/>
                    <a:lstStyle/>
                    <a:p>
                      <a:endParaRPr lang="en-US"/>
                    </a:p>
                  </a:txBody>
                  <a:tcPr>
                    <a:solidFill>
                      <a:schemeClr val="bg2"/>
                    </a:solidFill>
                  </a:tcPr>
                </a:tc>
              </a:tr>
              <a:tr h="333228">
                <a:tc>
                  <a:txBody>
                    <a:bodyPr/>
                    <a:lstStyle/>
                    <a:p>
                      <a:r>
                        <a:rPr lang="en-US" dirty="0" smtClean="0"/>
                        <a:t>3</a:t>
                      </a:r>
                      <a:endParaRPr lang="en-US" dirty="0"/>
                    </a:p>
                  </a:txBody>
                  <a:tcPr>
                    <a:solidFill>
                      <a:schemeClr val="bg2"/>
                    </a:solidFill>
                  </a:tcPr>
                </a:tc>
                <a:tc>
                  <a:txBody>
                    <a:bodyPr/>
                    <a:lstStyle/>
                    <a:p>
                      <a:r>
                        <a:rPr lang="en-US" dirty="0" smtClean="0"/>
                        <a:t>David Gaskin </a:t>
                      </a:r>
                      <a:endParaRPr lang="en-US" dirty="0"/>
                    </a:p>
                  </a:txBody>
                  <a:tcPr>
                    <a:solidFill>
                      <a:schemeClr val="bg2"/>
                    </a:solidFill>
                  </a:tcPr>
                </a:tc>
                <a:tc>
                  <a:txBody>
                    <a:bodyPr/>
                    <a:lstStyle/>
                    <a:p>
                      <a:r>
                        <a:rPr lang="en-US" dirty="0" smtClean="0"/>
                        <a:t>d.b.gaskin@gmail.com</a:t>
                      </a:r>
                      <a:endParaRPr lang="en-US" dirty="0"/>
                    </a:p>
                  </a:txBody>
                  <a:tcPr>
                    <a:solidFill>
                      <a:schemeClr val="bg2"/>
                    </a:solidFill>
                  </a:tcPr>
                </a:tc>
                <a:tc>
                  <a:txBody>
                    <a:bodyPr/>
                    <a:lstStyle/>
                    <a:p>
                      <a:r>
                        <a:rPr lang="en-US" dirty="0" smtClean="0"/>
                        <a:t>waist</a:t>
                      </a:r>
                      <a:endParaRPr lang="en-US" dirty="0"/>
                    </a:p>
                  </a:txBody>
                  <a:tcPr>
                    <a:solidFill>
                      <a:schemeClr val="bg2"/>
                    </a:solidFill>
                  </a:tcPr>
                </a:tc>
                <a:tc>
                  <a:txBody>
                    <a:bodyPr/>
                    <a:lstStyle/>
                    <a:p>
                      <a:endParaRPr lang="en-US"/>
                    </a:p>
                  </a:txBody>
                  <a:tcPr>
                    <a:solidFill>
                      <a:schemeClr val="bg2"/>
                    </a:solidFill>
                  </a:tcPr>
                </a:tc>
              </a:tr>
              <a:tr h="362484">
                <a:tc>
                  <a:txBody>
                    <a:bodyPr/>
                    <a:lstStyle/>
                    <a:p>
                      <a:r>
                        <a:rPr lang="en-US" dirty="0" smtClean="0"/>
                        <a:t>4</a:t>
                      </a:r>
                      <a:endParaRPr lang="en-US" dirty="0"/>
                    </a:p>
                  </a:txBody>
                  <a:tcPr>
                    <a:solidFill>
                      <a:schemeClr val="bg2"/>
                    </a:solidFill>
                  </a:tcPr>
                </a:tc>
                <a:tc>
                  <a:txBody>
                    <a:bodyPr/>
                    <a:lstStyle/>
                    <a:p>
                      <a:r>
                        <a:rPr lang="en-US" dirty="0" smtClean="0"/>
                        <a:t>Mathias </a:t>
                      </a:r>
                      <a:r>
                        <a:rPr lang="en-US" dirty="0" err="1" smtClean="0"/>
                        <a:t>Sunardi</a:t>
                      </a:r>
                      <a:r>
                        <a:rPr lang="en-US" dirty="0" smtClean="0"/>
                        <a:t> </a:t>
                      </a:r>
                      <a:endParaRPr lang="en-US"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msunardi@cecs.pdx.edu</a:t>
                      </a:r>
                    </a:p>
                  </a:txBody>
                  <a:tcPr>
                    <a:solidFill>
                      <a:schemeClr val="bg2"/>
                    </a:solidFill>
                  </a:tcPr>
                </a:tc>
                <a:tc>
                  <a:txBody>
                    <a:bodyPr/>
                    <a:lstStyle/>
                    <a:p>
                      <a:r>
                        <a:rPr lang="en-US" dirty="0" smtClean="0"/>
                        <a:t>Vision/face</a:t>
                      </a:r>
                      <a:endParaRPr lang="en-US" dirty="0"/>
                    </a:p>
                  </a:txBody>
                  <a:tcPr>
                    <a:solidFill>
                      <a:schemeClr val="bg2"/>
                    </a:solidFill>
                  </a:tcPr>
                </a:tc>
                <a:tc>
                  <a:txBody>
                    <a:bodyPr/>
                    <a:lstStyle/>
                    <a:p>
                      <a:r>
                        <a:rPr lang="en-US" dirty="0" smtClean="0"/>
                        <a:t>manager</a:t>
                      </a:r>
                      <a:endParaRPr lang="en-US" dirty="0"/>
                    </a:p>
                  </a:txBody>
                  <a:tcPr>
                    <a:solidFill>
                      <a:schemeClr val="bg2"/>
                    </a:solidFill>
                  </a:tcPr>
                </a:tc>
              </a:tr>
              <a:tr h="333228">
                <a:tc>
                  <a:txBody>
                    <a:bodyPr/>
                    <a:lstStyle/>
                    <a:p>
                      <a:r>
                        <a:rPr lang="en-US" dirty="0" smtClean="0"/>
                        <a:t>5</a:t>
                      </a:r>
                      <a:endParaRPr lang="en-US" dirty="0"/>
                    </a:p>
                  </a:txBody>
                  <a:tcPr>
                    <a:solidFill>
                      <a:schemeClr val="bg2"/>
                    </a:solidFill>
                  </a:tcPr>
                </a:tc>
                <a:tc>
                  <a:txBody>
                    <a:bodyPr/>
                    <a:lstStyle/>
                    <a:p>
                      <a:r>
                        <a:rPr lang="en-US" dirty="0" smtClean="0"/>
                        <a:t>James Tripp </a:t>
                      </a:r>
                      <a:endParaRPr lang="en-US" dirty="0"/>
                    </a:p>
                  </a:txBody>
                  <a:tcPr>
                    <a:solidFill>
                      <a:schemeClr val="bg2"/>
                    </a:solidFill>
                  </a:tcPr>
                </a:tc>
                <a:tc>
                  <a:txBody>
                    <a:bodyPr/>
                    <a:lstStyle/>
                    <a:p>
                      <a:r>
                        <a:rPr lang="en-US" dirty="0" smtClean="0"/>
                        <a:t>trippj25@gmail.com</a:t>
                      </a:r>
                      <a:endParaRPr lang="en-US" dirty="0"/>
                    </a:p>
                  </a:txBody>
                  <a:tcPr>
                    <a:solidFill>
                      <a:schemeClr val="bg2"/>
                    </a:solidFill>
                  </a:tcPr>
                </a:tc>
                <a:tc>
                  <a:txBody>
                    <a:bodyPr/>
                    <a:lstStyle/>
                    <a:p>
                      <a:r>
                        <a:rPr lang="en-US" dirty="0" smtClean="0"/>
                        <a:t>arms</a:t>
                      </a:r>
                      <a:endParaRPr lang="en-US" dirty="0"/>
                    </a:p>
                  </a:txBody>
                  <a:tcPr>
                    <a:solidFill>
                      <a:schemeClr val="bg2"/>
                    </a:solidFill>
                  </a:tcPr>
                </a:tc>
                <a:tc>
                  <a:txBody>
                    <a:bodyPr/>
                    <a:lstStyle/>
                    <a:p>
                      <a:endParaRPr lang="en-US"/>
                    </a:p>
                  </a:txBody>
                  <a:tcPr>
                    <a:solidFill>
                      <a:schemeClr val="bg2"/>
                    </a:solidFill>
                  </a:tcPr>
                </a:tc>
              </a:tr>
              <a:tr h="349206">
                <a:tc>
                  <a:txBody>
                    <a:bodyPr/>
                    <a:lstStyle/>
                    <a:p>
                      <a:r>
                        <a:rPr lang="en-US" dirty="0" smtClean="0"/>
                        <a:t>6</a:t>
                      </a:r>
                      <a:endParaRPr lang="en-US" dirty="0"/>
                    </a:p>
                  </a:txBody>
                  <a:tcPr>
                    <a:solidFill>
                      <a:schemeClr val="bg2"/>
                    </a:solidFill>
                  </a:tcPr>
                </a:tc>
                <a:tc>
                  <a:txBody>
                    <a:bodyPr/>
                    <a:lstStyle/>
                    <a:p>
                      <a:r>
                        <a:rPr lang="en-US" dirty="0" smtClean="0"/>
                        <a:t>David Glover </a:t>
                      </a:r>
                      <a:endParaRPr lang="en-US" dirty="0"/>
                    </a:p>
                  </a:txBody>
                  <a:tcPr>
                    <a:solidFill>
                      <a:schemeClr val="bg2"/>
                    </a:solidFill>
                  </a:tcPr>
                </a:tc>
                <a:tc>
                  <a:txBody>
                    <a:bodyPr/>
                    <a:lstStyle/>
                    <a:p>
                      <a:r>
                        <a:rPr lang="en-US" sz="1600" dirty="0" smtClean="0"/>
                        <a:t>david.glover.or@gmail.com</a:t>
                      </a:r>
                      <a:endParaRPr lang="en-US" sz="1600" dirty="0"/>
                    </a:p>
                  </a:txBody>
                  <a:tcPr>
                    <a:solidFill>
                      <a:schemeClr val="bg2"/>
                    </a:solidFill>
                  </a:tcPr>
                </a:tc>
                <a:tc>
                  <a:txBody>
                    <a:bodyPr/>
                    <a:lstStyle/>
                    <a:p>
                      <a:r>
                        <a:rPr lang="en-US" dirty="0" smtClean="0"/>
                        <a:t>Wall following</a:t>
                      </a:r>
                      <a:endParaRPr lang="en-US" dirty="0"/>
                    </a:p>
                  </a:txBody>
                  <a:tcPr>
                    <a:solidFill>
                      <a:schemeClr val="bg2"/>
                    </a:solidFill>
                  </a:tcPr>
                </a:tc>
                <a:tc>
                  <a:txBody>
                    <a:bodyPr/>
                    <a:lstStyle/>
                    <a:p>
                      <a:r>
                        <a:rPr lang="en-US" smtClean="0"/>
                        <a:t>Data base</a:t>
                      </a:r>
                      <a:endParaRPr lang="en-US" dirty="0"/>
                    </a:p>
                  </a:txBody>
                  <a:tcPr>
                    <a:solidFill>
                      <a:schemeClr val="bg2"/>
                    </a:solidFill>
                  </a:tcPr>
                </a:tc>
              </a:tr>
              <a:tr h="604853">
                <a:tc>
                  <a:txBody>
                    <a:bodyPr/>
                    <a:lstStyle/>
                    <a:p>
                      <a:r>
                        <a:rPr lang="en-US" dirty="0" smtClean="0"/>
                        <a:t>7</a:t>
                      </a:r>
                      <a:endParaRPr lang="en-US" dirty="0"/>
                    </a:p>
                  </a:txBody>
                  <a:tcPr>
                    <a:solidFill>
                      <a:schemeClr val="bg2"/>
                    </a:solidFill>
                  </a:tcPr>
                </a:tc>
                <a:tc>
                  <a:txBody>
                    <a:bodyPr/>
                    <a:lstStyle/>
                    <a:p>
                      <a:r>
                        <a:rPr lang="en-US" dirty="0" err="1" smtClean="0"/>
                        <a:t>vietnam</a:t>
                      </a:r>
                      <a:endParaRPr lang="en-US" dirty="0"/>
                    </a:p>
                  </a:txBody>
                  <a:tcPr>
                    <a:solidFill>
                      <a:schemeClr val="bg2"/>
                    </a:solidFill>
                  </a:tcPr>
                </a:tc>
                <a:tc>
                  <a:txBody>
                    <a:bodyPr/>
                    <a:lstStyle/>
                    <a:p>
                      <a:endParaRPr lang="en-US"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Wall following</a:t>
                      </a:r>
                    </a:p>
                  </a:txBody>
                  <a:tcPr>
                    <a:solidFill>
                      <a:schemeClr val="bg2"/>
                    </a:solidFill>
                  </a:tcPr>
                </a:tc>
                <a:tc>
                  <a:txBody>
                    <a:bodyPr/>
                    <a:lstStyle/>
                    <a:p>
                      <a:endParaRPr lang="en-US" dirty="0"/>
                    </a:p>
                  </a:txBody>
                  <a:tcPr>
                    <a:solidFill>
                      <a:schemeClr val="bg2"/>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6755363"/>
              </p:ext>
            </p:extLst>
          </p:nvPr>
        </p:nvGraphicFramePr>
        <p:xfrm>
          <a:off x="228600" y="3276600"/>
          <a:ext cx="8915400" cy="3153042"/>
        </p:xfrm>
        <a:graphic>
          <a:graphicData uri="http://schemas.openxmlformats.org/drawingml/2006/table">
            <a:tbl>
              <a:tblPr firstRow="1" bandRow="1">
                <a:tableStyleId>{5C22544A-7EE6-4342-B048-85BDC9FD1C3A}</a:tableStyleId>
              </a:tblPr>
              <a:tblGrid>
                <a:gridCol w="533400"/>
                <a:gridCol w="1905000"/>
                <a:gridCol w="2895600"/>
                <a:gridCol w="2057400"/>
                <a:gridCol w="1524000"/>
              </a:tblGrid>
              <a:tr h="457200">
                <a:tc>
                  <a:txBody>
                    <a:bodyPr/>
                    <a:lstStyle/>
                    <a:p>
                      <a:r>
                        <a:rPr lang="en-US" dirty="0" smtClean="0">
                          <a:solidFill>
                            <a:schemeClr val="tx1"/>
                          </a:solidFill>
                        </a:rPr>
                        <a:t>8</a:t>
                      </a:r>
                      <a:endParaRPr lang="en-US" dirty="0">
                        <a:solidFill>
                          <a:schemeClr val="tx1"/>
                        </a:solidFill>
                      </a:endParaRPr>
                    </a:p>
                  </a:txBody>
                  <a:tcPr>
                    <a:solidFill>
                      <a:schemeClr val="bg2"/>
                    </a:solidFill>
                  </a:tcPr>
                </a:tc>
                <a:tc>
                  <a:txBody>
                    <a:bodyPr/>
                    <a:lstStyle/>
                    <a:p>
                      <a:r>
                        <a:rPr lang="en-US" dirty="0" err="1" smtClean="0">
                          <a:solidFill>
                            <a:schemeClr val="tx1"/>
                          </a:solidFill>
                        </a:rPr>
                        <a:t>Tochi</a:t>
                      </a:r>
                      <a:endParaRPr lang="en-US" dirty="0">
                        <a:solidFill>
                          <a:schemeClr val="tx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 </a:t>
                      </a:r>
                    </a:p>
                    <a:p>
                      <a:endParaRPr lang="en-US" dirty="0">
                        <a:solidFill>
                          <a:schemeClr val="tx1"/>
                        </a:solidFill>
                      </a:endParaRPr>
                    </a:p>
                  </a:txBody>
                  <a:tcPr>
                    <a:solidFill>
                      <a:schemeClr val="bg2"/>
                    </a:solidFill>
                  </a:tcPr>
                </a:tc>
                <a:tc>
                  <a:txBody>
                    <a:bodyPr/>
                    <a:lstStyle/>
                    <a:p>
                      <a:r>
                        <a:rPr lang="en-US" dirty="0" smtClean="0">
                          <a:solidFill>
                            <a:schemeClr val="tx1"/>
                          </a:solidFill>
                        </a:rPr>
                        <a:t>Wall following</a:t>
                      </a:r>
                      <a:endParaRPr lang="en-US" dirty="0">
                        <a:solidFill>
                          <a:schemeClr val="tx1"/>
                        </a:solidFill>
                      </a:endParaRPr>
                    </a:p>
                  </a:txBody>
                  <a:tcPr>
                    <a:solidFill>
                      <a:schemeClr val="bg2"/>
                    </a:solidFill>
                  </a:tcPr>
                </a:tc>
                <a:tc>
                  <a:txBody>
                    <a:bodyPr/>
                    <a:lstStyle/>
                    <a:p>
                      <a:endParaRPr lang="en-US" dirty="0">
                        <a:solidFill>
                          <a:schemeClr val="tx1"/>
                        </a:solidFill>
                      </a:endParaRPr>
                    </a:p>
                  </a:txBody>
                  <a:tcPr>
                    <a:solidFill>
                      <a:schemeClr val="bg2"/>
                    </a:solidFill>
                  </a:tcPr>
                </a:tc>
              </a:tr>
              <a:tr h="317395">
                <a:tc>
                  <a:txBody>
                    <a:bodyPr/>
                    <a:lstStyle/>
                    <a:p>
                      <a:r>
                        <a:rPr lang="en-US" dirty="0" smtClean="0">
                          <a:solidFill>
                            <a:schemeClr val="tx1"/>
                          </a:solidFill>
                        </a:rPr>
                        <a:t>9</a:t>
                      </a:r>
                      <a:endParaRPr lang="en-US" dirty="0">
                        <a:solidFill>
                          <a:schemeClr val="tx1"/>
                        </a:solidFill>
                      </a:endParaRPr>
                    </a:p>
                  </a:txBody>
                  <a:tcPr>
                    <a:solidFill>
                      <a:schemeClr val="bg2"/>
                    </a:solidFill>
                  </a:tcPr>
                </a:tc>
                <a:tc>
                  <a:txBody>
                    <a:bodyPr/>
                    <a:lstStyle/>
                    <a:p>
                      <a:r>
                        <a:rPr lang="en-US" dirty="0" smtClean="0">
                          <a:solidFill>
                            <a:schemeClr val="tx1"/>
                          </a:solidFill>
                        </a:rPr>
                        <a:t>Steven Huerta</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r>
                        <a:rPr lang="en-US" dirty="0" smtClean="0">
                          <a:solidFill>
                            <a:schemeClr val="tx1"/>
                          </a:solidFill>
                        </a:rPr>
                        <a:t>Face/neck</a:t>
                      </a:r>
                      <a:endParaRPr lang="en-US" dirty="0">
                        <a:solidFill>
                          <a:schemeClr val="tx1"/>
                        </a:solidFill>
                      </a:endParaRPr>
                    </a:p>
                  </a:txBody>
                  <a:tcPr>
                    <a:solidFill>
                      <a:schemeClr val="bg2"/>
                    </a:solidFill>
                  </a:tcPr>
                </a:tc>
                <a:tc>
                  <a:txBody>
                    <a:bodyPr/>
                    <a:lstStyle/>
                    <a:p>
                      <a:endParaRPr lang="en-US" dirty="0">
                        <a:solidFill>
                          <a:schemeClr val="tx1"/>
                        </a:solidFill>
                      </a:endParaRPr>
                    </a:p>
                  </a:txBody>
                  <a:tcPr>
                    <a:solidFill>
                      <a:schemeClr val="bg2"/>
                    </a:solidFill>
                  </a:tcPr>
                </a:tc>
              </a:tr>
              <a:tr h="317395">
                <a:tc>
                  <a:txBody>
                    <a:bodyPr/>
                    <a:lstStyle/>
                    <a:p>
                      <a:r>
                        <a:rPr lang="en-US" dirty="0" smtClean="0">
                          <a:solidFill>
                            <a:schemeClr val="tx1"/>
                          </a:solidFill>
                        </a:rPr>
                        <a:t>10</a:t>
                      </a:r>
                      <a:endParaRPr lang="en-US" dirty="0">
                        <a:solidFill>
                          <a:schemeClr val="tx1"/>
                        </a:solidFill>
                      </a:endParaRPr>
                    </a:p>
                  </a:txBody>
                  <a:tcPr>
                    <a:solidFill>
                      <a:schemeClr val="bg2"/>
                    </a:solidFill>
                  </a:tcPr>
                </a:tc>
                <a:tc>
                  <a:txBody>
                    <a:bodyPr/>
                    <a:lstStyle/>
                    <a:p>
                      <a:r>
                        <a:rPr lang="en-US" dirty="0" smtClean="0">
                          <a:solidFill>
                            <a:schemeClr val="tx1"/>
                          </a:solidFill>
                        </a:rPr>
                        <a:t>Robert </a:t>
                      </a:r>
                      <a:r>
                        <a:rPr lang="en-US" dirty="0" err="1" smtClean="0">
                          <a:solidFill>
                            <a:schemeClr val="tx1"/>
                          </a:solidFill>
                        </a:rPr>
                        <a:t>Fiszer</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r>
                        <a:rPr lang="en-US" dirty="0" smtClean="0">
                          <a:solidFill>
                            <a:schemeClr val="tx1"/>
                          </a:solidFill>
                        </a:rPr>
                        <a:t> natural language</a:t>
                      </a:r>
                      <a:endParaRPr lang="en-US" dirty="0">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tr>
              <a:tr h="317395">
                <a:tc>
                  <a:txBody>
                    <a:bodyPr/>
                    <a:lstStyle/>
                    <a:p>
                      <a:r>
                        <a:rPr lang="en-US" dirty="0" smtClean="0">
                          <a:solidFill>
                            <a:schemeClr val="tx1"/>
                          </a:solidFill>
                        </a:rPr>
                        <a:t>11</a:t>
                      </a:r>
                      <a:endParaRPr lang="en-US" dirty="0">
                        <a:solidFill>
                          <a:schemeClr val="tx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Danny</a:t>
                      </a:r>
                      <a:r>
                        <a:rPr lang="en-US" baseline="0" dirty="0" smtClean="0">
                          <a:solidFill>
                            <a:schemeClr val="tx1"/>
                          </a:solidFill>
                        </a:rPr>
                        <a:t> </a:t>
                      </a:r>
                      <a:r>
                        <a:rPr lang="en-US" baseline="0" dirty="0" err="1" smtClean="0">
                          <a:solidFill>
                            <a:schemeClr val="tx1"/>
                          </a:solidFill>
                        </a:rPr>
                        <a:t>Voils</a:t>
                      </a:r>
                      <a:endParaRPr lang="en-US" dirty="0" smtClean="0">
                        <a:solidFill>
                          <a:schemeClr val="tx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a:t>
                      </a:r>
                    </a:p>
                  </a:txBody>
                  <a:tcPr>
                    <a:solidFill>
                      <a:schemeClr val="bg2"/>
                    </a:solidFill>
                  </a:tcPr>
                </a:tc>
                <a:tc>
                  <a:txBody>
                    <a:bodyPr/>
                    <a:lstStyle/>
                    <a:p>
                      <a:r>
                        <a:rPr lang="en-US" dirty="0" smtClean="0">
                          <a:solidFill>
                            <a:schemeClr val="tx1"/>
                          </a:solidFill>
                        </a:rPr>
                        <a:t> vision</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r>
              <a:tr h="317395">
                <a:tc>
                  <a:txBody>
                    <a:bodyPr/>
                    <a:lstStyle/>
                    <a:p>
                      <a:r>
                        <a:rPr lang="en-US" dirty="0" smtClean="0">
                          <a:solidFill>
                            <a:schemeClr val="tx1"/>
                          </a:solidFill>
                        </a:rPr>
                        <a:t>12</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tr>
              <a:tr h="555441">
                <a:tc>
                  <a:txBody>
                    <a:bodyPr/>
                    <a:lstStyle/>
                    <a:p>
                      <a:r>
                        <a:rPr lang="en-US" dirty="0" smtClean="0">
                          <a:solidFill>
                            <a:schemeClr val="tx1"/>
                          </a:solidFill>
                        </a:rPr>
                        <a:t>13</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r>
                        <a:rPr lang="en-US" sz="1600" dirty="0" smtClean="0">
                          <a:solidFill>
                            <a:schemeClr val="tx1"/>
                          </a:solidFill>
                        </a:rPr>
                        <a:t> </a:t>
                      </a:r>
                      <a:endParaRPr lang="en-US" sz="1600"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tr>
              <a:tr h="555441">
                <a:tc>
                  <a:txBody>
                    <a:bodyPr/>
                    <a:lstStyle/>
                    <a:p>
                      <a:r>
                        <a:rPr lang="en-US" dirty="0" smtClean="0">
                          <a:solidFill>
                            <a:schemeClr val="tx1"/>
                          </a:solidFill>
                        </a:rPr>
                        <a:t>14</a:t>
                      </a:r>
                      <a:endParaRPr lang="en-US" dirty="0">
                        <a:solidFill>
                          <a:schemeClr val="tx1"/>
                        </a:solidFill>
                      </a:endParaRPr>
                    </a:p>
                  </a:txBody>
                  <a:tcPr>
                    <a:solidFill>
                      <a:schemeClr val="bg2"/>
                    </a:solidFill>
                  </a:tcPr>
                </a:tc>
                <a:tc>
                  <a:txBody>
                    <a:bodyPr/>
                    <a:lstStyle/>
                    <a:p>
                      <a:r>
                        <a:rPr lang="en-US" dirty="0" smtClean="0">
                          <a:solidFill>
                            <a:schemeClr val="tx1"/>
                          </a:solidFill>
                        </a:rPr>
                        <a:t> </a:t>
                      </a:r>
                      <a:endParaRPr lang="en-US" dirty="0">
                        <a:solidFill>
                          <a:schemeClr val="tx1"/>
                        </a:solidFill>
                      </a:endParaRPr>
                    </a:p>
                  </a:txBody>
                  <a:tcPr>
                    <a:solidFill>
                      <a:schemeClr val="bg2"/>
                    </a:solidFill>
                  </a:tcPr>
                </a:tc>
                <a:tc>
                  <a:txBody>
                    <a:bodyPr/>
                    <a:lstStyle/>
                    <a:p>
                      <a:endParaRPr lang="en-US" dirty="0">
                        <a:solidFill>
                          <a:schemeClr val="tx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a:t>
                      </a:r>
                    </a:p>
                  </a:txBody>
                  <a:tcPr>
                    <a:solidFill>
                      <a:schemeClr val="bg2"/>
                    </a:solidFill>
                  </a:tcPr>
                </a:tc>
                <a:tc>
                  <a:txBody>
                    <a:bodyPr/>
                    <a:lstStyle/>
                    <a:p>
                      <a:endParaRPr lang="en-US" dirty="0">
                        <a:solidFill>
                          <a:schemeClr val="tx1"/>
                        </a:solidFill>
                      </a:endParaRPr>
                    </a:p>
                  </a:txBody>
                  <a:tcPr>
                    <a:solidFill>
                      <a:schemeClr val="bg2"/>
                    </a:solidFill>
                  </a:tcPr>
                </a:tc>
              </a:tr>
            </a:tbl>
          </a:graphicData>
        </a:graphic>
      </p:graphicFrame>
    </p:spTree>
    <p:extLst>
      <p:ext uri="{BB962C8B-B14F-4D97-AF65-F5344CB8AC3E}">
        <p14:creationId xmlns:p14="http://schemas.microsoft.com/office/powerpoint/2010/main" val="372308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pPr lvl="1" algn="ctr" rtl="0">
              <a:spcBef>
                <a:spcPct val="0"/>
              </a:spcBef>
            </a:pPr>
            <a:r>
              <a:rPr lang="en-US" sz="3600" b="1" u="sng" dirty="0" smtClean="0"/>
              <a:t>Planned Features of the MCECS-BOT.</a:t>
            </a:r>
            <a:endParaRPr lang="en-US" sz="3600" dirty="0"/>
          </a:p>
        </p:txBody>
      </p:sp>
      <p:sp>
        <p:nvSpPr>
          <p:cNvPr id="3" name="Content Placeholder 2"/>
          <p:cNvSpPr>
            <a:spLocks noGrp="1"/>
          </p:cNvSpPr>
          <p:nvPr>
            <p:ph idx="1"/>
          </p:nvPr>
        </p:nvSpPr>
        <p:spPr>
          <a:xfrm>
            <a:off x="32657" y="609600"/>
            <a:ext cx="8806544" cy="6019800"/>
          </a:xfrm>
        </p:spPr>
        <p:txBody>
          <a:bodyPr>
            <a:noAutofit/>
          </a:bodyPr>
          <a:lstStyle/>
          <a:p>
            <a:pPr marL="1371600" lvl="2" indent="-457200">
              <a:buFont typeface="+mj-lt"/>
              <a:buAutoNum type="arabicPeriod"/>
            </a:pPr>
            <a:r>
              <a:rPr lang="en-US" sz="1600" dirty="0" smtClean="0"/>
              <a:t>The </a:t>
            </a:r>
            <a:r>
              <a:rPr lang="en-US" sz="1600" dirty="0"/>
              <a:t>robot is in a </a:t>
            </a:r>
            <a:r>
              <a:rPr lang="en-US" sz="1600" dirty="0">
                <a:solidFill>
                  <a:srgbClr val="FF0000"/>
                </a:solidFill>
              </a:rPr>
              <a:t>standing position </a:t>
            </a:r>
            <a:r>
              <a:rPr lang="en-US" sz="1600" dirty="0"/>
              <a:t>and has a </a:t>
            </a:r>
            <a:r>
              <a:rPr lang="en-US" sz="1600" dirty="0">
                <a:solidFill>
                  <a:srgbClr val="FF0000"/>
                </a:solidFill>
              </a:rPr>
              <a:t>head with face </a:t>
            </a:r>
            <a:r>
              <a:rPr lang="en-US" sz="1600" dirty="0"/>
              <a:t>and a </a:t>
            </a:r>
            <a:r>
              <a:rPr lang="en-US" sz="1600" dirty="0">
                <a:solidFill>
                  <a:srgbClr val="FF0000"/>
                </a:solidFill>
              </a:rPr>
              <a:t>pair of arms </a:t>
            </a:r>
            <a:r>
              <a:rPr lang="en-US" sz="1600" dirty="0">
                <a:solidFill>
                  <a:srgbClr val="0070C0"/>
                </a:solidFill>
              </a:rPr>
              <a:t>to express emotions</a:t>
            </a:r>
            <a:r>
              <a:rPr lang="en-US" sz="1600" dirty="0"/>
              <a:t>. </a:t>
            </a:r>
            <a:endParaRPr lang="en-US" sz="1600" dirty="0" smtClean="0"/>
          </a:p>
          <a:p>
            <a:pPr marL="1371600" lvl="2" indent="-457200">
              <a:buFont typeface="+mj-lt"/>
              <a:buAutoNum type="arabicPeriod"/>
            </a:pPr>
            <a:r>
              <a:rPr lang="en-US" sz="1600" dirty="0" smtClean="0"/>
              <a:t>Guests </a:t>
            </a:r>
            <a:r>
              <a:rPr lang="en-US" sz="1600" dirty="0"/>
              <a:t>are able </a:t>
            </a:r>
            <a:r>
              <a:rPr lang="en-US" sz="1600" dirty="0" smtClean="0"/>
              <a:t>to  </a:t>
            </a:r>
            <a:r>
              <a:rPr lang="en-US" sz="1600" dirty="0">
                <a:solidFill>
                  <a:srgbClr val="FF0000"/>
                </a:solidFill>
              </a:rPr>
              <a:t>interact </a:t>
            </a:r>
            <a:r>
              <a:rPr lang="en-US" sz="1600" dirty="0">
                <a:solidFill>
                  <a:srgbClr val="0070C0"/>
                </a:solidFill>
              </a:rPr>
              <a:t>with </a:t>
            </a:r>
            <a:r>
              <a:rPr lang="en-US" sz="1600" dirty="0" smtClean="0">
                <a:solidFill>
                  <a:srgbClr val="0070C0"/>
                </a:solidFill>
              </a:rPr>
              <a:t>MCECS-BOT</a:t>
            </a:r>
          </a:p>
          <a:p>
            <a:pPr marL="1828800" lvl="3" indent="-457200">
              <a:buFont typeface="+mj-lt"/>
              <a:buAutoNum type="arabicPeriod"/>
            </a:pPr>
            <a:r>
              <a:rPr lang="en-US" sz="1600" b="1" dirty="0" smtClean="0">
                <a:solidFill>
                  <a:srgbClr val="FF0000"/>
                </a:solidFill>
              </a:rPr>
              <a:t> </a:t>
            </a:r>
            <a:r>
              <a:rPr lang="en-US" sz="1600" b="1" dirty="0"/>
              <a:t>using </a:t>
            </a:r>
            <a:r>
              <a:rPr lang="en-US" sz="1600" b="1" dirty="0" smtClean="0">
                <a:solidFill>
                  <a:srgbClr val="FF0000"/>
                </a:solidFill>
              </a:rPr>
              <a:t>on input </a:t>
            </a:r>
            <a:r>
              <a:rPr lang="en-US" sz="1600" b="1" dirty="0" smtClean="0"/>
              <a:t>to the robot</a:t>
            </a:r>
            <a:r>
              <a:rPr lang="en-US" sz="1600" dirty="0" smtClean="0"/>
              <a:t>:</a:t>
            </a:r>
          </a:p>
          <a:p>
            <a:pPr marL="2286000" lvl="4" indent="-457200">
              <a:buFont typeface="+mj-lt"/>
              <a:buAutoNum type="arabicPeriod"/>
            </a:pPr>
            <a:r>
              <a:rPr lang="en-US" sz="1600" dirty="0" smtClean="0"/>
              <a:t>speech recognition,</a:t>
            </a:r>
          </a:p>
          <a:p>
            <a:pPr marL="2286000" lvl="4" indent="-457200">
              <a:buFont typeface="+mj-lt"/>
              <a:buAutoNum type="arabicPeriod"/>
            </a:pPr>
            <a:r>
              <a:rPr lang="en-US" sz="1600" dirty="0" smtClean="0"/>
              <a:t>touchscreen, </a:t>
            </a:r>
          </a:p>
          <a:p>
            <a:pPr marL="2286000" lvl="4" indent="-457200">
              <a:buFont typeface="+mj-lt"/>
              <a:buAutoNum type="arabicPeriod"/>
            </a:pPr>
            <a:r>
              <a:rPr lang="en-US" sz="1600" dirty="0" smtClean="0"/>
              <a:t>vision-guided recognition of a human gestures, </a:t>
            </a:r>
          </a:p>
          <a:p>
            <a:pPr marL="2286000" lvl="4" indent="-457200">
              <a:buFont typeface="+mj-lt"/>
              <a:buAutoNum type="arabicPeriod"/>
            </a:pPr>
            <a:r>
              <a:rPr lang="en-US" sz="1600" dirty="0" smtClean="0"/>
              <a:t>vision-guided recognition of   facial emotions.</a:t>
            </a:r>
          </a:p>
          <a:p>
            <a:pPr marL="2286000" lvl="4" indent="-457200">
              <a:buFont typeface="+mj-lt"/>
              <a:buAutoNum type="arabicPeriod"/>
            </a:pPr>
            <a:endParaRPr lang="en-US" sz="1600" dirty="0" smtClean="0"/>
          </a:p>
          <a:p>
            <a:pPr marL="2286000" lvl="4" indent="-457200">
              <a:buFont typeface="+mj-lt"/>
              <a:buAutoNum type="arabicPeriod"/>
            </a:pPr>
            <a:endParaRPr lang="en-US" sz="1600" dirty="0" smtClean="0"/>
          </a:p>
          <a:p>
            <a:pPr marL="1828800" lvl="3" indent="-457200">
              <a:buFont typeface="+mj-lt"/>
              <a:buAutoNum type="arabicPeriod"/>
            </a:pPr>
            <a:r>
              <a:rPr lang="en-US" sz="1600" b="1" dirty="0" smtClean="0">
                <a:solidFill>
                  <a:srgbClr val="FF0000"/>
                </a:solidFill>
              </a:rPr>
              <a:t> </a:t>
            </a:r>
            <a:r>
              <a:rPr lang="en-US" sz="1600" b="1" dirty="0" smtClean="0"/>
              <a:t>using on </a:t>
            </a:r>
            <a:r>
              <a:rPr lang="en-US" sz="1600" b="1" dirty="0" smtClean="0">
                <a:solidFill>
                  <a:srgbClr val="FF0000"/>
                </a:solidFill>
              </a:rPr>
              <a:t>output</a:t>
            </a:r>
            <a:r>
              <a:rPr lang="en-US" sz="1600" b="1" dirty="0" smtClean="0"/>
              <a:t> to the robot:</a:t>
            </a:r>
          </a:p>
          <a:p>
            <a:pPr marL="2286000" lvl="4" indent="-457200">
              <a:buFont typeface="+mj-lt"/>
              <a:buAutoNum type="arabicPeriod"/>
            </a:pPr>
            <a:r>
              <a:rPr lang="en-US" sz="1600" dirty="0" smtClean="0"/>
              <a:t>speech synthesis, </a:t>
            </a:r>
          </a:p>
          <a:p>
            <a:pPr marL="2286000" lvl="4" indent="-457200">
              <a:buFont typeface="+mj-lt"/>
              <a:buAutoNum type="arabicPeriod"/>
            </a:pPr>
            <a:r>
              <a:rPr lang="en-US" sz="1600" dirty="0" smtClean="0"/>
              <a:t>touchscreen for display of text and graphs,</a:t>
            </a:r>
          </a:p>
          <a:p>
            <a:pPr marL="2286000" lvl="4" indent="-457200">
              <a:buFont typeface="+mj-lt"/>
              <a:buAutoNum type="arabicPeriod"/>
            </a:pPr>
            <a:r>
              <a:rPr lang="en-US" sz="1600" dirty="0"/>
              <a:t>f</a:t>
            </a:r>
            <a:r>
              <a:rPr lang="en-US" sz="1600" dirty="0" smtClean="0"/>
              <a:t>acial </a:t>
            </a:r>
            <a:r>
              <a:rPr lang="en-US" sz="1600" dirty="0"/>
              <a:t>expressions of the robot, </a:t>
            </a:r>
            <a:endParaRPr lang="en-US" sz="1600" dirty="0" smtClean="0"/>
          </a:p>
          <a:p>
            <a:pPr marL="2286000" lvl="4" indent="-457200">
              <a:buFont typeface="+mj-lt"/>
              <a:buAutoNum type="arabicPeriod"/>
            </a:pPr>
            <a:r>
              <a:rPr lang="en-US" sz="1600" dirty="0"/>
              <a:t>h</a:t>
            </a:r>
            <a:r>
              <a:rPr lang="en-US" sz="1600" dirty="0" smtClean="0"/>
              <a:t>and gestures of the robot, </a:t>
            </a:r>
          </a:p>
          <a:p>
            <a:pPr marL="2286000" lvl="4" indent="-457200">
              <a:buFont typeface="+mj-lt"/>
              <a:buAutoNum type="arabicPeriod"/>
            </a:pPr>
            <a:r>
              <a:rPr lang="en-US" sz="1600" dirty="0"/>
              <a:t>b</a:t>
            </a:r>
            <a:r>
              <a:rPr lang="en-US" sz="1600" dirty="0" smtClean="0"/>
              <a:t>ody gestures of the robot,</a:t>
            </a:r>
          </a:p>
          <a:p>
            <a:pPr marL="2286000" lvl="4" indent="-457200">
              <a:buFont typeface="+mj-lt"/>
              <a:buAutoNum type="arabicPeriod"/>
            </a:pPr>
            <a:r>
              <a:rPr lang="en-US" sz="1600" dirty="0" smtClean="0"/>
              <a:t>Scooter-based control of the robot.</a:t>
            </a:r>
          </a:p>
          <a:p>
            <a:pPr marL="2286000" lvl="4" indent="-457200">
              <a:buFont typeface="+mj-lt"/>
              <a:buAutoNum type="arabicPeriod"/>
            </a:pPr>
            <a:endParaRPr lang="en-US" sz="1400" dirty="0" smtClean="0"/>
          </a:p>
          <a:p>
            <a:pPr marL="914400" lvl="2" indent="0">
              <a:buNone/>
            </a:pPr>
            <a:endParaRPr lang="en-US" sz="1600" dirty="0"/>
          </a:p>
          <a:p>
            <a:pPr marL="914400" lvl="2" indent="0">
              <a:buNone/>
            </a:pPr>
            <a:r>
              <a:rPr lang="en-US" sz="1600" dirty="0" smtClean="0"/>
              <a:t>  3.        The </a:t>
            </a:r>
            <a:r>
              <a:rPr lang="en-US" sz="1600" dirty="0"/>
              <a:t>guests </a:t>
            </a:r>
            <a:r>
              <a:rPr lang="en-US" sz="1600" b="1" dirty="0">
                <a:solidFill>
                  <a:srgbClr val="FF0000"/>
                </a:solidFill>
                <a:effectLst>
                  <a:outerShdw blurRad="38100" dist="38100" dir="2700000" algn="tl">
                    <a:srgbClr val="000000">
                      <a:alpha val="43137"/>
                    </a:srgbClr>
                  </a:outerShdw>
                </a:effectLst>
              </a:rPr>
              <a:t>ask to be </a:t>
            </a:r>
            <a:r>
              <a:rPr lang="en-US" sz="1600" b="1" dirty="0" smtClean="0">
                <a:solidFill>
                  <a:srgbClr val="FF0000"/>
                </a:solidFill>
                <a:effectLst>
                  <a:outerShdw blurRad="38100" dist="38100" dir="2700000" algn="tl">
                    <a:srgbClr val="000000">
                      <a:alpha val="43137"/>
                    </a:srgbClr>
                  </a:outerShdw>
                </a:effectLst>
              </a:rPr>
              <a:t>directed </a:t>
            </a:r>
            <a:r>
              <a:rPr lang="en-US" sz="1600" dirty="0"/>
              <a:t>to a particular classroom, location, laboratory </a:t>
            </a:r>
            <a:r>
              <a:rPr lang="en-US" sz="1600" dirty="0" smtClean="0"/>
              <a:t>  or </a:t>
            </a:r>
            <a:r>
              <a:rPr lang="en-US" sz="1600" dirty="0"/>
              <a:t>office within the basement floor of the EB and FAB. </a:t>
            </a:r>
            <a:endParaRPr lang="en-US" sz="2400" dirty="0"/>
          </a:p>
        </p:txBody>
      </p:sp>
    </p:spTree>
    <p:extLst>
      <p:ext uri="{BB962C8B-B14F-4D97-AF65-F5344CB8AC3E}">
        <p14:creationId xmlns:p14="http://schemas.microsoft.com/office/powerpoint/2010/main" val="277884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lvl="1" algn="ctr" rtl="0">
              <a:spcBef>
                <a:spcPct val="0"/>
              </a:spcBef>
            </a:pPr>
            <a:r>
              <a:rPr lang="en-US" sz="3600" b="1" u="sng" dirty="0" smtClean="0"/>
              <a:t>Planned Features.</a:t>
            </a:r>
            <a:endParaRPr lang="en-US" sz="3600" dirty="0"/>
          </a:p>
        </p:txBody>
      </p:sp>
      <p:sp>
        <p:nvSpPr>
          <p:cNvPr id="3" name="Content Placeholder 2"/>
          <p:cNvSpPr>
            <a:spLocks noGrp="1"/>
          </p:cNvSpPr>
          <p:nvPr>
            <p:ph idx="1"/>
          </p:nvPr>
        </p:nvSpPr>
        <p:spPr>
          <a:xfrm>
            <a:off x="32656" y="533400"/>
            <a:ext cx="9035143" cy="6096000"/>
          </a:xfrm>
        </p:spPr>
        <p:txBody>
          <a:bodyPr>
            <a:noAutofit/>
          </a:bodyPr>
          <a:lstStyle/>
          <a:p>
            <a:pPr marL="1257300" lvl="2" indent="-342900">
              <a:buAutoNum type="arabicPeriod" startAt="4"/>
            </a:pPr>
            <a:r>
              <a:rPr lang="en-US" sz="1800" b="1" u="sng" dirty="0" smtClean="0">
                <a:solidFill>
                  <a:srgbClr val="FF0000"/>
                </a:solidFill>
              </a:rPr>
              <a:t>Navigation Principles.</a:t>
            </a:r>
            <a:r>
              <a:rPr lang="en-US" sz="1800" dirty="0" smtClean="0"/>
              <a:t> </a:t>
            </a:r>
          </a:p>
          <a:p>
            <a:pPr lvl="3"/>
            <a:r>
              <a:rPr lang="en-US" sz="1400" dirty="0" smtClean="0"/>
              <a:t>Once </a:t>
            </a:r>
            <a:r>
              <a:rPr lang="en-US" sz="1400" dirty="0"/>
              <a:t>MCECS-BOT understands the person’s request, it </a:t>
            </a:r>
            <a:r>
              <a:rPr lang="en-US" sz="1400" dirty="0" smtClean="0"/>
              <a:t>will:</a:t>
            </a:r>
          </a:p>
          <a:p>
            <a:pPr marL="2171700" lvl="4" indent="-342900">
              <a:buFont typeface="+mj-lt"/>
              <a:buAutoNum type="arabicPeriod"/>
            </a:pPr>
            <a:r>
              <a:rPr lang="en-US" sz="1400" dirty="0" smtClean="0"/>
              <a:t>autonomously navigate the building,</a:t>
            </a:r>
          </a:p>
          <a:p>
            <a:pPr marL="2171700" lvl="4" indent="-342900">
              <a:buFont typeface="+mj-lt"/>
              <a:buAutoNum type="arabicPeriod"/>
            </a:pPr>
            <a:r>
              <a:rPr lang="en-US" sz="1400" dirty="0" smtClean="0"/>
              <a:t>safely </a:t>
            </a:r>
            <a:r>
              <a:rPr lang="en-US" sz="1400" dirty="0"/>
              <a:t>navigate the building  </a:t>
            </a:r>
            <a:r>
              <a:rPr lang="en-US" sz="1400" dirty="0" smtClean="0"/>
              <a:t>(do not harm humans, walls, furniture)</a:t>
            </a:r>
          </a:p>
          <a:p>
            <a:pPr marL="2171700" lvl="4" indent="-342900">
              <a:buFont typeface="+mj-lt"/>
              <a:buAutoNum type="arabicPeriod"/>
            </a:pPr>
            <a:r>
              <a:rPr lang="en-US" sz="1400" dirty="0" smtClean="0"/>
              <a:t>reach the sequence of requested locations,</a:t>
            </a:r>
          </a:p>
          <a:p>
            <a:pPr marL="2171700" lvl="4" indent="-342900">
              <a:buFont typeface="+mj-lt"/>
              <a:buAutoNum type="arabicPeriod"/>
            </a:pPr>
            <a:r>
              <a:rPr lang="en-US" sz="1400" dirty="0" smtClean="0"/>
              <a:t>return to the robot’s base  (where will be this base?).</a:t>
            </a:r>
            <a:endParaRPr lang="en-US" sz="1400" dirty="0"/>
          </a:p>
          <a:p>
            <a:pPr marL="1257300" lvl="2" indent="-342900">
              <a:buAutoNum type="arabicPeriod" startAt="4"/>
            </a:pPr>
            <a:endParaRPr lang="en-US" sz="1800" dirty="0" smtClean="0"/>
          </a:p>
          <a:p>
            <a:pPr marL="1257300" lvl="2" indent="-342900">
              <a:buAutoNum type="arabicPeriod" startAt="4"/>
            </a:pPr>
            <a:r>
              <a:rPr lang="en-US" sz="1800" b="1" u="sng" dirty="0" smtClean="0">
                <a:solidFill>
                  <a:srgbClr val="FF0000"/>
                </a:solidFill>
              </a:rPr>
              <a:t>Natural Language conversation</a:t>
            </a:r>
          </a:p>
          <a:p>
            <a:pPr marL="1714500" lvl="3" indent="-342900">
              <a:buFont typeface="+mj-lt"/>
              <a:buAutoNum type="arabicPeriod"/>
            </a:pPr>
            <a:r>
              <a:rPr lang="en-US" sz="1400" dirty="0" smtClean="0"/>
              <a:t>MCECS-BOT </a:t>
            </a:r>
            <a:r>
              <a:rPr lang="en-US" sz="1400" dirty="0"/>
              <a:t>is able to communicate in a subset of </a:t>
            </a:r>
            <a:r>
              <a:rPr lang="en-US" sz="1400" dirty="0" smtClean="0"/>
              <a:t>English</a:t>
            </a:r>
          </a:p>
          <a:p>
            <a:pPr marL="1714500" lvl="3" indent="-342900">
              <a:buFont typeface="+mj-lt"/>
              <a:buAutoNum type="arabicPeriod"/>
            </a:pPr>
            <a:r>
              <a:rPr lang="en-US" sz="1400" dirty="0" smtClean="0"/>
              <a:t>Communicate  standard </a:t>
            </a:r>
            <a:r>
              <a:rPr lang="en-US" sz="1400" dirty="0"/>
              <a:t>greetings in Chinese, Spanish, German and other languages of potential </a:t>
            </a:r>
            <a:r>
              <a:rPr lang="en-US" sz="1400" dirty="0" smtClean="0"/>
              <a:t>visitors. </a:t>
            </a:r>
          </a:p>
          <a:p>
            <a:pPr marL="1714500" lvl="3" indent="-342900">
              <a:buFont typeface="+mj-lt"/>
              <a:buAutoNum type="arabicPeriod"/>
            </a:pPr>
            <a:r>
              <a:rPr lang="en-US" sz="1400" dirty="0" smtClean="0"/>
              <a:t>This conversation will be also related to self-diagnostics of the robot hardware/software system.</a:t>
            </a:r>
          </a:p>
          <a:p>
            <a:pPr marL="1714500" lvl="3" indent="-342900">
              <a:buFont typeface="+mj-lt"/>
              <a:buAutoNum type="arabicPeriod"/>
            </a:pPr>
            <a:r>
              <a:rPr lang="en-US" sz="1400" dirty="0" smtClean="0"/>
              <a:t> Conversely, users can interact with and give commands to MCECS-BOT using speech by means of a set of keywords and simple English sentences.  </a:t>
            </a:r>
          </a:p>
          <a:p>
            <a:pPr marL="914400" lvl="2" indent="0">
              <a:buNone/>
            </a:pPr>
            <a:endParaRPr lang="en-US" sz="1800" dirty="0"/>
          </a:p>
          <a:p>
            <a:pPr marL="1257300" lvl="2" indent="-342900">
              <a:buAutoNum type="arabicPeriod" startAt="4"/>
            </a:pPr>
            <a:r>
              <a:rPr lang="en-US" sz="1800" b="1" u="sng" dirty="0" smtClean="0">
                <a:solidFill>
                  <a:srgbClr val="FF0000"/>
                </a:solidFill>
              </a:rPr>
              <a:t>Semantic Knowledge</a:t>
            </a:r>
          </a:p>
          <a:p>
            <a:pPr marL="1714500" lvl="3" indent="-342900">
              <a:buFont typeface="+mj-lt"/>
              <a:buAutoNum type="arabicPeriod"/>
            </a:pPr>
            <a:r>
              <a:rPr lang="en-US" sz="1400" dirty="0" smtClean="0"/>
              <a:t>The </a:t>
            </a:r>
            <a:r>
              <a:rPr lang="en-US" sz="1400" dirty="0"/>
              <a:t>robot advertises the engineering programs at </a:t>
            </a:r>
            <a:r>
              <a:rPr lang="en-US" sz="1400" dirty="0" smtClean="0"/>
              <a:t>PSU</a:t>
            </a:r>
          </a:p>
          <a:p>
            <a:pPr marL="1714500" lvl="3" indent="-342900">
              <a:buFont typeface="+mj-lt"/>
              <a:buAutoNum type="arabicPeriod"/>
            </a:pPr>
            <a:r>
              <a:rPr lang="en-US" sz="1400" dirty="0" smtClean="0"/>
              <a:t>The robot answers </a:t>
            </a:r>
            <a:r>
              <a:rPr lang="en-US" sz="1400" dirty="0"/>
              <a:t>in English  standard questions like sizes of classes, or types of degrees awarded. </a:t>
            </a:r>
            <a:endParaRPr lang="en-US" sz="1400" dirty="0" smtClean="0"/>
          </a:p>
          <a:p>
            <a:pPr marL="1714500" lvl="3" indent="-342900">
              <a:buFont typeface="+mj-lt"/>
              <a:buAutoNum type="arabicPeriod"/>
            </a:pPr>
            <a:r>
              <a:rPr lang="en-US" sz="1400" dirty="0" smtClean="0"/>
              <a:t>The robot has access to Internet to gain new knowledge</a:t>
            </a:r>
          </a:p>
          <a:p>
            <a:pPr marL="1714500" lvl="3" indent="-342900">
              <a:buFont typeface="+mj-lt"/>
              <a:buAutoNum type="arabicPeriod"/>
            </a:pPr>
            <a:r>
              <a:rPr lang="en-US" sz="1400" dirty="0" smtClean="0"/>
              <a:t>The robot will have semantic network and some kind of Artificial Intelligence for simple associations and </a:t>
            </a:r>
            <a:r>
              <a:rPr lang="en-US" sz="1400" dirty="0" err="1" smtClean="0"/>
              <a:t>reasonings</a:t>
            </a:r>
            <a:r>
              <a:rPr lang="en-US" sz="1400" dirty="0"/>
              <a:t> </a:t>
            </a:r>
            <a:r>
              <a:rPr lang="en-US" sz="1400" dirty="0" smtClean="0"/>
              <a:t>(to be discussed what).</a:t>
            </a:r>
          </a:p>
          <a:p>
            <a:pPr marL="1714500" lvl="3" indent="-342900">
              <a:buFont typeface="+mj-lt"/>
              <a:buAutoNum type="arabicPeriod"/>
            </a:pPr>
            <a:r>
              <a:rPr lang="en-US" sz="1400" dirty="0" smtClean="0"/>
              <a:t>The robot can do some simple calculations when asked, such as averages, etc.</a:t>
            </a:r>
            <a:endParaRPr lang="en-US" sz="1400" dirty="0"/>
          </a:p>
          <a:p>
            <a:pPr marL="514350" indent="-514350">
              <a:buFont typeface="+mj-lt"/>
              <a:buAutoNum type="arabicPeriod"/>
            </a:pPr>
            <a:endParaRPr lang="en-US" sz="2800" dirty="0"/>
          </a:p>
        </p:txBody>
      </p:sp>
    </p:spTree>
    <p:extLst>
      <p:ext uri="{BB962C8B-B14F-4D97-AF65-F5344CB8AC3E}">
        <p14:creationId xmlns:p14="http://schemas.microsoft.com/office/powerpoint/2010/main" val="301080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 y="533400"/>
            <a:ext cx="8985662" cy="6172200"/>
          </a:xfrm>
        </p:spPr>
        <p:txBody>
          <a:bodyPr>
            <a:normAutofit fontScale="77500" lnSpcReduction="20000"/>
          </a:bodyPr>
          <a:lstStyle/>
          <a:p>
            <a:pPr marL="1371600" lvl="2" indent="-457200">
              <a:buAutoNum type="arabicPeriod" startAt="7"/>
            </a:pPr>
            <a:r>
              <a:rPr lang="en-US" b="1" u="sng" dirty="0" smtClean="0">
                <a:solidFill>
                  <a:srgbClr val="FF0000"/>
                </a:solidFill>
                <a:effectLst>
                  <a:outerShdw blurRad="38100" dist="38100" dir="2700000" algn="tl">
                    <a:srgbClr val="000000">
                      <a:alpha val="43137"/>
                    </a:srgbClr>
                  </a:outerShdw>
                </a:effectLst>
              </a:rPr>
              <a:t>Person Detection</a:t>
            </a:r>
          </a:p>
          <a:p>
            <a:pPr marL="914400" lvl="2" indent="0">
              <a:buNone/>
            </a:pPr>
            <a:r>
              <a:rPr lang="en-US" dirty="0" smtClean="0"/>
              <a:t>           The </a:t>
            </a:r>
            <a:r>
              <a:rPr lang="en-US" dirty="0"/>
              <a:t>robot detects the </a:t>
            </a:r>
            <a:r>
              <a:rPr lang="en-US" dirty="0">
                <a:solidFill>
                  <a:srgbClr val="FF0000"/>
                </a:solidFill>
              </a:rPr>
              <a:t>presence of a person </a:t>
            </a:r>
            <a:r>
              <a:rPr lang="en-US" dirty="0"/>
              <a:t>using the face detection and tracking algorithms. </a:t>
            </a:r>
            <a:endParaRPr lang="en-US" dirty="0" smtClean="0"/>
          </a:p>
          <a:p>
            <a:pPr marL="914400" lvl="2" indent="0">
              <a:buNone/>
            </a:pPr>
            <a:endParaRPr lang="en-US" dirty="0" smtClean="0"/>
          </a:p>
          <a:p>
            <a:pPr marL="914400" lvl="2" indent="0">
              <a:buNone/>
            </a:pPr>
            <a:r>
              <a:rPr lang="en-US" dirty="0" smtClean="0">
                <a:solidFill>
                  <a:srgbClr val="FF0000"/>
                </a:solidFill>
                <a:effectLst>
                  <a:outerShdw blurRad="38100" dist="38100" dir="2700000" algn="tl">
                    <a:srgbClr val="000000">
                      <a:alpha val="43137"/>
                    </a:srgbClr>
                  </a:outerShdw>
                </a:effectLst>
              </a:rPr>
              <a:t>8</a:t>
            </a:r>
            <a:r>
              <a:rPr lang="en-US" b="1" dirty="0" smtClean="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 Person Identification</a:t>
            </a:r>
            <a:endParaRPr lang="en-US" b="1" u="sng" dirty="0">
              <a:solidFill>
                <a:srgbClr val="FF0000"/>
              </a:solidFill>
              <a:effectLst>
                <a:outerShdw blurRad="38100" dist="38100" dir="2700000" algn="tl">
                  <a:srgbClr val="000000">
                    <a:alpha val="43137"/>
                  </a:srgbClr>
                </a:outerShdw>
              </a:effectLst>
            </a:endParaRPr>
          </a:p>
          <a:p>
            <a:pPr marL="914400" lvl="2" indent="0">
              <a:buNone/>
            </a:pPr>
            <a:r>
              <a:rPr lang="en-US" dirty="0" smtClean="0"/>
              <a:t>           The robot identifies:</a:t>
            </a:r>
          </a:p>
          <a:p>
            <a:pPr marL="1828800" lvl="3" indent="-457200">
              <a:buFont typeface="+mj-lt"/>
              <a:buAutoNum type="arabicPeriod"/>
            </a:pPr>
            <a:r>
              <a:rPr lang="en-US" dirty="0" smtClean="0"/>
              <a:t>The age</a:t>
            </a:r>
          </a:p>
          <a:p>
            <a:pPr marL="1828800" lvl="3" indent="-457200">
              <a:buFont typeface="+mj-lt"/>
              <a:buAutoNum type="arabicPeriod"/>
            </a:pPr>
            <a:r>
              <a:rPr lang="en-US" dirty="0" smtClean="0"/>
              <a:t>The gender</a:t>
            </a:r>
          </a:p>
          <a:p>
            <a:pPr marL="1828800" lvl="3" indent="-457200">
              <a:buFont typeface="+mj-lt"/>
              <a:buAutoNum type="arabicPeriod"/>
            </a:pPr>
            <a:r>
              <a:rPr lang="en-US" dirty="0" smtClean="0"/>
              <a:t>The facial emotions</a:t>
            </a:r>
          </a:p>
          <a:p>
            <a:pPr marL="1828800" lvl="3" indent="-457200">
              <a:buFont typeface="+mj-lt"/>
              <a:buAutoNum type="arabicPeriod"/>
            </a:pPr>
            <a:r>
              <a:rPr lang="en-US" dirty="0" smtClean="0"/>
              <a:t>The hand gestures </a:t>
            </a:r>
          </a:p>
          <a:p>
            <a:pPr marL="1828800" lvl="3" indent="-457200">
              <a:buFont typeface="+mj-lt"/>
              <a:buAutoNum type="arabicPeriod"/>
            </a:pPr>
            <a:r>
              <a:rPr lang="en-US" dirty="0" smtClean="0"/>
              <a:t>The face from the data base (dean, chair, other)</a:t>
            </a:r>
          </a:p>
          <a:p>
            <a:pPr marL="914400" lvl="2" indent="0">
              <a:buNone/>
            </a:pPr>
            <a:endParaRPr lang="en-US" dirty="0" smtClean="0"/>
          </a:p>
          <a:p>
            <a:pPr marL="1371600" lvl="2" indent="-457200">
              <a:buAutoNum type="arabicPeriod" startAt="9"/>
            </a:pPr>
            <a:r>
              <a:rPr lang="en-US" b="1" u="sng" dirty="0" smtClean="0">
                <a:solidFill>
                  <a:srgbClr val="FF0000"/>
                </a:solidFill>
                <a:effectLst>
                  <a:outerShdw blurRad="38100" dist="38100" dir="2700000" algn="tl">
                    <a:srgbClr val="000000">
                      <a:alpha val="43137"/>
                    </a:srgbClr>
                  </a:outerShdw>
                </a:effectLst>
              </a:rPr>
              <a:t>Motion and Navigation details</a:t>
            </a:r>
          </a:p>
          <a:p>
            <a:pPr marL="1828800" lvl="3" indent="-457200">
              <a:buFont typeface="+mj-lt"/>
              <a:buAutoNum type="arabicPeriod"/>
            </a:pPr>
            <a:r>
              <a:rPr lang="en-US" dirty="0" smtClean="0"/>
              <a:t>Navigate </a:t>
            </a:r>
            <a:r>
              <a:rPr lang="en-US" dirty="0"/>
              <a:t>the </a:t>
            </a:r>
            <a:r>
              <a:rPr lang="en-US" dirty="0" smtClean="0"/>
              <a:t>hallways</a:t>
            </a:r>
          </a:p>
          <a:p>
            <a:pPr marL="1828800" lvl="3" indent="-457200">
              <a:buFont typeface="+mj-lt"/>
              <a:buAutoNum type="arabicPeriod"/>
            </a:pPr>
            <a:r>
              <a:rPr lang="en-US" dirty="0" smtClean="0"/>
              <a:t> Avoid hitting </a:t>
            </a:r>
            <a:r>
              <a:rPr lang="en-US" dirty="0"/>
              <a:t>people and other </a:t>
            </a:r>
            <a:r>
              <a:rPr lang="en-US" dirty="0" smtClean="0"/>
              <a:t>obstacles</a:t>
            </a:r>
          </a:p>
          <a:p>
            <a:pPr marL="1828800" lvl="3" indent="-457200">
              <a:buFont typeface="+mj-lt"/>
              <a:buAutoNum type="arabicPeriod"/>
            </a:pPr>
            <a:r>
              <a:rPr lang="en-US" dirty="0" smtClean="0"/>
              <a:t>Use sonar</a:t>
            </a:r>
            <a:r>
              <a:rPr lang="en-US" dirty="0"/>
              <a:t>, infra-red sensors, and input from two Kinect vision systems. </a:t>
            </a:r>
            <a:r>
              <a:rPr lang="en-US" dirty="0" smtClean="0"/>
              <a:t> </a:t>
            </a:r>
          </a:p>
          <a:p>
            <a:pPr marL="1828800" lvl="3" indent="-457200">
              <a:buFont typeface="+mj-lt"/>
              <a:buAutoNum type="arabicPeriod"/>
            </a:pPr>
            <a:r>
              <a:rPr lang="en-US" dirty="0" smtClean="0"/>
              <a:t>The </a:t>
            </a:r>
            <a:r>
              <a:rPr lang="en-US" dirty="0"/>
              <a:t>knowledge of the basement area of the Engineering Building/Fourth Avenue Building is manually </a:t>
            </a:r>
            <a:r>
              <a:rPr lang="en-US" dirty="0" smtClean="0"/>
              <a:t>programmed</a:t>
            </a:r>
          </a:p>
          <a:p>
            <a:pPr marL="1828800" lvl="3" indent="-457200">
              <a:buFont typeface="+mj-lt"/>
              <a:buAutoNum type="arabicPeriod"/>
            </a:pPr>
            <a:r>
              <a:rPr lang="en-US" dirty="0" smtClean="0"/>
              <a:t>An </a:t>
            </a:r>
            <a:r>
              <a:rPr lang="en-US" dirty="0"/>
              <a:t>automatic mapping algorithm is also implemented such that MCECS-BOT is be able to build its own map and explore new areas. </a:t>
            </a:r>
            <a:endParaRPr lang="en-US" dirty="0" smtClean="0"/>
          </a:p>
          <a:p>
            <a:pPr marL="1828800" lvl="3" indent="-457200">
              <a:buFont typeface="+mj-lt"/>
              <a:buAutoNum type="arabicPeriod"/>
            </a:pPr>
            <a:r>
              <a:rPr lang="en-US" dirty="0" smtClean="0"/>
              <a:t>Extension </a:t>
            </a:r>
            <a:r>
              <a:rPr lang="en-US" dirty="0"/>
              <a:t>of the robot’s software is also possible such that the robot will be also </a:t>
            </a:r>
            <a:r>
              <a:rPr lang="en-US" dirty="0" smtClean="0"/>
              <a:t>to</a:t>
            </a:r>
          </a:p>
          <a:p>
            <a:pPr marL="2286000" lvl="4" indent="-457200">
              <a:buFont typeface="+mj-lt"/>
              <a:buAutoNum type="arabicPeriod"/>
            </a:pPr>
            <a:r>
              <a:rPr lang="en-US" dirty="0" smtClean="0"/>
              <a:t>use </a:t>
            </a:r>
            <a:r>
              <a:rPr lang="en-US" dirty="0"/>
              <a:t>the </a:t>
            </a:r>
            <a:r>
              <a:rPr lang="en-US" dirty="0" smtClean="0"/>
              <a:t>elevators</a:t>
            </a:r>
            <a:r>
              <a:rPr lang="en-US" dirty="0"/>
              <a:t> </a:t>
            </a:r>
            <a:r>
              <a:rPr lang="en-US" dirty="0" smtClean="0"/>
              <a:t>to visit other floors.</a:t>
            </a:r>
          </a:p>
          <a:p>
            <a:pPr marL="2286000" lvl="4" indent="-457200">
              <a:buFont typeface="+mj-lt"/>
              <a:buAutoNum type="arabicPeriod"/>
            </a:pPr>
            <a:r>
              <a:rPr lang="en-US" dirty="0" smtClean="0"/>
              <a:t>open doors of corridors, rooms and elevator.</a:t>
            </a:r>
          </a:p>
        </p:txBody>
      </p:sp>
      <p:sp>
        <p:nvSpPr>
          <p:cNvPr id="4" name="Title 1"/>
          <p:cNvSpPr txBox="1">
            <a:spLocks/>
          </p:cNvSpPr>
          <p:nvPr/>
        </p:nvSpPr>
        <p:spPr>
          <a:xfrm>
            <a:off x="457200" y="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sz="3600" b="1" u="sng" dirty="0" smtClean="0"/>
              <a:t>Planned Features.</a:t>
            </a:r>
            <a:endParaRPr lang="en-US" sz="3600" dirty="0"/>
          </a:p>
        </p:txBody>
      </p:sp>
    </p:spTree>
    <p:extLst>
      <p:ext uri="{BB962C8B-B14F-4D97-AF65-F5344CB8AC3E}">
        <p14:creationId xmlns:p14="http://schemas.microsoft.com/office/powerpoint/2010/main" val="387734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 y="533400"/>
            <a:ext cx="8985662" cy="6172200"/>
          </a:xfrm>
        </p:spPr>
        <p:txBody>
          <a:bodyPr>
            <a:normAutofit/>
          </a:bodyPr>
          <a:lstStyle/>
          <a:p>
            <a:pPr marL="1371600" lvl="2" indent="-457200">
              <a:buAutoNum type="arabicPeriod" startAt="7"/>
            </a:pPr>
            <a:r>
              <a:rPr lang="en-US" b="1" u="sng" dirty="0" smtClean="0">
                <a:solidFill>
                  <a:srgbClr val="FF0000"/>
                </a:solidFill>
                <a:effectLst>
                  <a:outerShdw blurRad="38100" dist="38100" dir="2700000" algn="tl">
                    <a:srgbClr val="000000">
                      <a:alpha val="43137"/>
                    </a:srgbClr>
                  </a:outerShdw>
                </a:effectLst>
              </a:rPr>
              <a:t>Head and neck</a:t>
            </a:r>
          </a:p>
          <a:p>
            <a:pPr marL="1828800" lvl="3" indent="-457200">
              <a:buFont typeface="+mj-lt"/>
              <a:buAutoNum type="arabicPeriod"/>
            </a:pPr>
            <a:r>
              <a:rPr lang="en-US" dirty="0" smtClean="0"/>
              <a:t>For </a:t>
            </a:r>
            <a:r>
              <a:rPr lang="en-US" dirty="0"/>
              <a:t>the head of the robot we propose a </a:t>
            </a:r>
            <a:r>
              <a:rPr lang="en-US" dirty="0">
                <a:solidFill>
                  <a:srgbClr val="FF0000"/>
                </a:solidFill>
              </a:rPr>
              <a:t>mobile tablet </a:t>
            </a:r>
            <a:r>
              <a:rPr lang="en-US" dirty="0"/>
              <a:t>(in addition to the touchscreen) that will display an illustrated/cartoon character face showing multiple facial expressions or a puppet/Muppet-like face with one or more degrees of freedom for facial expressions.  </a:t>
            </a:r>
            <a:endParaRPr lang="en-US" dirty="0" smtClean="0"/>
          </a:p>
          <a:p>
            <a:pPr marL="1828800" lvl="3" indent="-457200">
              <a:buFont typeface="+mj-lt"/>
              <a:buAutoNum type="arabicPeriod"/>
            </a:pPr>
            <a:endParaRPr lang="en-US" dirty="0"/>
          </a:p>
          <a:p>
            <a:pPr marL="1828800" lvl="3" indent="-457200">
              <a:buFont typeface="+mj-lt"/>
              <a:buAutoNum type="arabicPeriod"/>
            </a:pPr>
            <a:r>
              <a:rPr lang="en-US" dirty="0" smtClean="0"/>
              <a:t>The </a:t>
            </a:r>
            <a:r>
              <a:rPr lang="en-US" dirty="0"/>
              <a:t>head will be attached to the torso by a </a:t>
            </a:r>
            <a:r>
              <a:rPr lang="en-US" dirty="0">
                <a:solidFill>
                  <a:srgbClr val="FF0000"/>
                </a:solidFill>
              </a:rPr>
              <a:t>neck with three degrees </a:t>
            </a:r>
            <a:r>
              <a:rPr lang="en-US" dirty="0"/>
              <a:t>of freedom. </a:t>
            </a:r>
            <a:endParaRPr lang="en-US" dirty="0" smtClean="0"/>
          </a:p>
          <a:p>
            <a:pPr marL="1828800" lvl="3" indent="-457200">
              <a:buFont typeface="+mj-lt"/>
              <a:buAutoNum type="arabicPeriod"/>
            </a:pPr>
            <a:endParaRPr lang="en-US" dirty="0"/>
          </a:p>
          <a:p>
            <a:pPr marL="1828800" lvl="3" indent="-457200">
              <a:buFont typeface="+mj-lt"/>
              <a:buAutoNum type="arabicPeriod"/>
            </a:pPr>
            <a:r>
              <a:rPr lang="en-US" dirty="0" smtClean="0"/>
              <a:t>Together </a:t>
            </a:r>
            <a:r>
              <a:rPr lang="en-US" dirty="0"/>
              <a:t>with the </a:t>
            </a:r>
            <a:r>
              <a:rPr lang="en-US" dirty="0">
                <a:solidFill>
                  <a:srgbClr val="FF0000"/>
                </a:solidFill>
              </a:rPr>
              <a:t>movements</a:t>
            </a:r>
            <a:r>
              <a:rPr lang="en-US" dirty="0"/>
              <a:t> of the </a:t>
            </a:r>
            <a:r>
              <a:rPr lang="en-US" dirty="0">
                <a:solidFill>
                  <a:srgbClr val="FF0000"/>
                </a:solidFill>
              </a:rPr>
              <a:t>neck/head</a:t>
            </a:r>
            <a:r>
              <a:rPr lang="en-US" dirty="0"/>
              <a:t> and </a:t>
            </a:r>
            <a:r>
              <a:rPr lang="en-US" dirty="0">
                <a:solidFill>
                  <a:srgbClr val="FF0000"/>
                </a:solidFill>
              </a:rPr>
              <a:t>torso</a:t>
            </a:r>
            <a:r>
              <a:rPr lang="en-US" dirty="0"/>
              <a:t>, the facial expression will make the interaction with MCECS-BOT more engaging to the user</a:t>
            </a:r>
            <a:r>
              <a:rPr lang="en-US" dirty="0" smtClean="0"/>
              <a:t>.</a:t>
            </a:r>
          </a:p>
          <a:p>
            <a:pPr marL="1828800" lvl="3" indent="-457200">
              <a:buFont typeface="+mj-lt"/>
              <a:buAutoNum type="arabicPeriod"/>
            </a:pPr>
            <a:endParaRPr lang="en-US" dirty="0"/>
          </a:p>
          <a:p>
            <a:pPr marL="1828800" lvl="3" indent="-457200">
              <a:buFont typeface="+mj-lt"/>
              <a:buAutoNum type="arabicPeriod"/>
            </a:pPr>
            <a:r>
              <a:rPr lang="en-US" dirty="0" smtClean="0"/>
              <a:t>We have experience with several </a:t>
            </a:r>
            <a:r>
              <a:rPr lang="en-US" dirty="0" smtClean="0">
                <a:solidFill>
                  <a:srgbClr val="FF0000"/>
                </a:solidFill>
              </a:rPr>
              <a:t>other types of heads </a:t>
            </a:r>
            <a:r>
              <a:rPr lang="en-US" dirty="0" smtClean="0"/>
              <a:t>from previous robots, but we have never tried this type, which for several reasons (robust design, no need to tune, high reliability) is the best choice.</a:t>
            </a:r>
            <a:endParaRPr lang="en-US" dirty="0"/>
          </a:p>
          <a:p>
            <a:endParaRPr lang="en-US" dirty="0"/>
          </a:p>
        </p:txBody>
      </p:sp>
      <p:sp>
        <p:nvSpPr>
          <p:cNvPr id="4" name="Title 1"/>
          <p:cNvSpPr txBox="1">
            <a:spLocks/>
          </p:cNvSpPr>
          <p:nvPr/>
        </p:nvSpPr>
        <p:spPr>
          <a:xfrm>
            <a:off x="457200" y="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sz="3600" b="1" u="sng" dirty="0" smtClean="0"/>
              <a:t>Planned Features: Head and Neck.</a:t>
            </a:r>
            <a:endParaRPr lang="en-US" sz="3600" dirty="0"/>
          </a:p>
        </p:txBody>
      </p:sp>
    </p:spTree>
    <p:extLst>
      <p:ext uri="{BB962C8B-B14F-4D97-AF65-F5344CB8AC3E}">
        <p14:creationId xmlns:p14="http://schemas.microsoft.com/office/powerpoint/2010/main" val="6369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943600"/>
          </a:xfrm>
        </p:spPr>
        <p:txBody>
          <a:bodyPr>
            <a:normAutofit lnSpcReduction="10000"/>
          </a:bodyPr>
          <a:lstStyle/>
          <a:p>
            <a:pPr marL="1371600" lvl="2" indent="-457200">
              <a:buAutoNum type="arabicPeriod" startAt="8"/>
            </a:pPr>
            <a:r>
              <a:rPr lang="en-US" sz="2600" b="1" u="sng" dirty="0" smtClean="0">
                <a:solidFill>
                  <a:srgbClr val="FF0000"/>
                </a:solidFill>
                <a:effectLst>
                  <a:outerShdw blurRad="38100" dist="38100" dir="2700000" algn="tl">
                    <a:srgbClr val="000000">
                      <a:alpha val="43137"/>
                    </a:srgbClr>
                  </a:outerShdw>
                </a:effectLst>
              </a:rPr>
              <a:t>Internet access. </a:t>
            </a:r>
          </a:p>
          <a:p>
            <a:pPr marL="1828800" lvl="3" indent="-457200">
              <a:buFont typeface="+mj-lt"/>
              <a:buAutoNum type="arabicPeriod"/>
            </a:pPr>
            <a:r>
              <a:rPr lang="en-US" dirty="0" smtClean="0"/>
              <a:t>The </a:t>
            </a:r>
            <a:r>
              <a:rPr lang="en-US" dirty="0"/>
              <a:t>project will be completely connected to the PAVE frame on Internet (developed by Prof. </a:t>
            </a:r>
            <a:r>
              <a:rPr lang="en-US" dirty="0" err="1"/>
              <a:t>Fei</a:t>
            </a:r>
            <a:r>
              <a:rPr lang="en-US" dirty="0"/>
              <a:t> </a:t>
            </a:r>
            <a:r>
              <a:rPr lang="en-US" dirty="0" err="1"/>
              <a:t>Xie</a:t>
            </a:r>
            <a:r>
              <a:rPr lang="en-US" dirty="0"/>
              <a:t> from CS and his team). </a:t>
            </a:r>
            <a:endParaRPr lang="en-US" dirty="0" smtClean="0"/>
          </a:p>
          <a:p>
            <a:pPr marL="1828800" lvl="3" indent="-457200">
              <a:buFont typeface="+mj-lt"/>
              <a:buAutoNum type="arabicPeriod"/>
            </a:pPr>
            <a:r>
              <a:rPr lang="en-US" dirty="0" smtClean="0"/>
              <a:t>This </a:t>
            </a:r>
            <a:r>
              <a:rPr lang="en-US" dirty="0"/>
              <a:t>way, our robot and PSU labs will be visible from the entire world and viewers from other countries will be able to control the robot. </a:t>
            </a:r>
          </a:p>
          <a:p>
            <a:pPr marL="1371600" lvl="2" indent="-457200">
              <a:buFont typeface="+mj-lt"/>
              <a:buAutoNum type="arabicPeriod" startAt="8"/>
            </a:pPr>
            <a:endParaRPr lang="en-US" dirty="0" smtClean="0"/>
          </a:p>
          <a:p>
            <a:pPr marL="1371600" lvl="2" indent="-457200">
              <a:buFont typeface="+mj-lt"/>
              <a:buAutoNum type="arabicPeriod" startAt="8"/>
            </a:pPr>
            <a:r>
              <a:rPr lang="en-US" sz="2600" b="1" u="sng" dirty="0" smtClean="0">
                <a:solidFill>
                  <a:srgbClr val="FF0000"/>
                </a:solidFill>
                <a:effectLst>
                  <a:outerShdw blurRad="38100" dist="38100" dir="2700000" algn="tl">
                    <a:srgbClr val="000000">
                      <a:alpha val="43137"/>
                    </a:srgbClr>
                  </a:outerShdw>
                </a:effectLst>
              </a:rPr>
              <a:t>Software</a:t>
            </a:r>
          </a:p>
          <a:p>
            <a:pPr marL="1828800" lvl="3" indent="-457200">
              <a:buFont typeface="+mj-lt"/>
              <a:buAutoNum type="arabicPeriod"/>
            </a:pPr>
            <a:r>
              <a:rPr lang="en-US" dirty="0" smtClean="0"/>
              <a:t>Public-Domain and University research application software will be used whenever possible</a:t>
            </a:r>
          </a:p>
          <a:p>
            <a:pPr marL="1828800" lvl="3" indent="-457200">
              <a:buFont typeface="+mj-lt"/>
              <a:buAutoNum type="arabicPeriod"/>
            </a:pPr>
            <a:r>
              <a:rPr lang="en-US" dirty="0" smtClean="0"/>
              <a:t>We </a:t>
            </a:r>
            <a:r>
              <a:rPr lang="en-US" dirty="0"/>
              <a:t>will utilize open-source </a:t>
            </a:r>
            <a:r>
              <a:rPr lang="en-US" dirty="0" smtClean="0"/>
              <a:t>system software </a:t>
            </a:r>
            <a:r>
              <a:rPr lang="en-US" dirty="0"/>
              <a:t>as much as possible. MCECS-BOT will run under Ubuntu Linux Operating System. </a:t>
            </a:r>
            <a:endParaRPr lang="en-US" dirty="0" smtClean="0"/>
          </a:p>
          <a:p>
            <a:pPr marL="1828800" lvl="3" indent="-457200">
              <a:buFont typeface="+mj-lt"/>
              <a:buAutoNum type="arabicPeriod"/>
            </a:pPr>
            <a:r>
              <a:rPr lang="en-US" dirty="0" smtClean="0"/>
              <a:t>The </a:t>
            </a:r>
            <a:r>
              <a:rPr lang="en-US" dirty="0"/>
              <a:t>vision system will be controlled using the </a:t>
            </a:r>
            <a:r>
              <a:rPr lang="en-US" dirty="0" err="1"/>
              <a:t>OpenCV</a:t>
            </a:r>
            <a:r>
              <a:rPr lang="en-US" dirty="0"/>
              <a:t> image processing library, </a:t>
            </a:r>
          </a:p>
          <a:p>
            <a:pPr marL="1828800" lvl="3" indent="-457200">
              <a:buFont typeface="+mj-lt"/>
              <a:buAutoNum type="arabicPeriod"/>
            </a:pPr>
            <a:r>
              <a:rPr lang="en-US" dirty="0"/>
              <a:t>T</a:t>
            </a:r>
            <a:r>
              <a:rPr lang="en-US" dirty="0" smtClean="0"/>
              <a:t>he </a:t>
            </a:r>
            <a:r>
              <a:rPr lang="en-US" dirty="0"/>
              <a:t>speech recognition system will use the Pocket-Sphinx software from Carnegie Mellon University, </a:t>
            </a:r>
            <a:endParaRPr lang="en-US" dirty="0" smtClean="0"/>
          </a:p>
          <a:p>
            <a:pPr marL="1828800" lvl="3" indent="-457200">
              <a:buFont typeface="+mj-lt"/>
              <a:buAutoNum type="arabicPeriod"/>
            </a:pPr>
            <a:r>
              <a:rPr lang="en-US" dirty="0"/>
              <a:t>T</a:t>
            </a:r>
            <a:r>
              <a:rPr lang="en-US" dirty="0" smtClean="0"/>
              <a:t>he </a:t>
            </a:r>
            <a:r>
              <a:rPr lang="en-US" dirty="0"/>
              <a:t>speech synthesizer system will use </a:t>
            </a:r>
            <a:r>
              <a:rPr lang="en-US" dirty="0" err="1"/>
              <a:t>FreeTTS</a:t>
            </a:r>
            <a:r>
              <a:rPr lang="en-US" dirty="0"/>
              <a:t> </a:t>
            </a:r>
            <a:r>
              <a:rPr lang="en-US" dirty="0" smtClean="0"/>
              <a:t>software</a:t>
            </a:r>
            <a:endParaRPr lang="en-US" dirty="0"/>
          </a:p>
          <a:p>
            <a:pPr marL="0" indent="0">
              <a:buNone/>
            </a:pPr>
            <a:endParaRPr lang="en-US" dirty="0"/>
          </a:p>
        </p:txBody>
      </p:sp>
      <p:sp>
        <p:nvSpPr>
          <p:cNvPr id="4" name="Title 1"/>
          <p:cNvSpPr txBox="1">
            <a:spLocks/>
          </p:cNvSpPr>
          <p:nvPr/>
        </p:nvSpPr>
        <p:spPr>
          <a:xfrm>
            <a:off x="457200" y="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sz="3600" b="1" u="sng" dirty="0" smtClean="0"/>
              <a:t>Planned Features.</a:t>
            </a:r>
            <a:endParaRPr lang="en-US" sz="3600" dirty="0"/>
          </a:p>
        </p:txBody>
      </p:sp>
    </p:spTree>
    <p:extLst>
      <p:ext uri="{BB962C8B-B14F-4D97-AF65-F5344CB8AC3E}">
        <p14:creationId xmlns:p14="http://schemas.microsoft.com/office/powerpoint/2010/main" val="3828659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1467</Words>
  <Application>Microsoft Office PowerPoint</Application>
  <PresentationFormat>On-screen Show (4:3)</PresentationFormat>
  <Paragraphs>315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A Pair of Guide Robots for MCECS</vt:lpstr>
      <vt:lpstr>Goal of our projects</vt:lpstr>
      <vt:lpstr>Sequence of projects</vt:lpstr>
      <vt:lpstr>Figure 6. MCECS-Bot system</vt:lpstr>
      <vt:lpstr>Planned Features of the MCECS-BOT.</vt:lpstr>
      <vt:lpstr>Planned Features.</vt:lpstr>
      <vt:lpstr>PowerPoint Presentation</vt:lpstr>
      <vt:lpstr>PowerPoint Presentation</vt:lpstr>
      <vt:lpstr>PowerPoint Presentation</vt:lpstr>
      <vt:lpstr>PowerPoint Presentation</vt:lpstr>
      <vt:lpstr>PowerPoint Presentation</vt:lpstr>
      <vt:lpstr>GUIDE_BOT</vt:lpstr>
      <vt:lpstr>PowerPoint Presentation</vt:lpstr>
      <vt:lpstr>The GuideBot in action – avoiding an obstacle (the bag) and returning to the original path</vt:lpstr>
      <vt:lpstr>VISION HARDWARE Microsoft Kinect</vt:lpstr>
      <vt:lpstr>Plans for GUIDE_BOT expansions</vt:lpstr>
      <vt:lpstr>MCECS_BOT</vt:lpstr>
      <vt:lpstr>Considerations about the  BASE OF THE MCECS_BOT</vt:lpstr>
      <vt:lpstr>PowerPoint Presentation</vt:lpstr>
      <vt:lpstr>Segway RMP 100 (Robotic Mobility Platform)</vt:lpstr>
      <vt:lpstr>PowerPoint Presentation</vt:lpstr>
      <vt:lpstr>Sequence of projects</vt:lpstr>
      <vt:lpstr>BODY OF THE ROBOT</vt:lpstr>
      <vt:lpstr>base</vt:lpstr>
      <vt:lpstr>PowerPoint Presentation</vt:lpstr>
      <vt:lpstr>PowerPoint Presentation</vt:lpstr>
      <vt:lpstr>PowerPoint Presentation</vt:lpstr>
      <vt:lpstr>PowerPoint Presentation</vt:lpstr>
      <vt:lpstr>HEAD OF MCECS_BOT</vt:lpstr>
      <vt:lpstr>Degrees of freedom on the neck/head. Base of the neck (yaw), middle of neck (pitch), and top/face (roll).</vt:lpstr>
      <vt:lpstr>HEAD OF GUIDE_BOT</vt:lpstr>
      <vt:lpstr>PowerPoint Presentation</vt:lpstr>
      <vt:lpstr>Head variants robotic</vt:lpstr>
      <vt:lpstr>Analysis: Dimensions</vt:lpstr>
      <vt:lpstr>PowerPoint Presentation</vt:lpstr>
      <vt:lpstr>PowerPoint Presentation</vt:lpstr>
      <vt:lpstr>PowerPoint Presentation</vt:lpstr>
      <vt:lpstr>ARM OF MCECS_BOT</vt:lpstr>
      <vt:lpstr>Arm and hand degrees of freedom. Bottom left is the hand (prism-shaped), and top right is the shoulder.</vt:lpstr>
      <vt:lpstr>Hand</vt:lpstr>
      <vt:lpstr>PowerPoint Presentation</vt:lpstr>
      <vt:lpstr>PowerPoint Presentation</vt:lpstr>
      <vt:lpstr>OTHER GENERAL PHYSICAL DESIGN  CONCEPTS</vt:lpstr>
      <vt:lpstr>PowerPoint Presentation</vt:lpstr>
      <vt:lpstr>PowerPoint Presentation</vt:lpstr>
      <vt:lpstr>PowerPoint Presentation</vt:lpstr>
      <vt:lpstr>Contacts to Team Spring 2012</vt:lpstr>
      <vt:lpstr>Team</vt:lpstr>
      <vt:lpstr>PowerPoint Presentation</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 Guide Robot for MCECS</dc:title>
  <dc:creator>mperkows</dc:creator>
  <cp:lastModifiedBy>mperkows</cp:lastModifiedBy>
  <cp:revision>21</cp:revision>
  <dcterms:created xsi:type="dcterms:W3CDTF">2012-01-20T02:58:52Z</dcterms:created>
  <dcterms:modified xsi:type="dcterms:W3CDTF">2012-06-26T23:10:50Z</dcterms:modified>
</cp:coreProperties>
</file>